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12" r:id="rId4"/>
  </p:sldMasterIdLst>
  <p:notesMasterIdLst>
    <p:notesMasterId r:id="rId32"/>
  </p:notesMasterIdLst>
  <p:sldIdLst>
    <p:sldId id="2147482385" r:id="rId5"/>
    <p:sldId id="2147482702" r:id="rId6"/>
    <p:sldId id="2147482422" r:id="rId7"/>
    <p:sldId id="2147482712" r:id="rId8"/>
    <p:sldId id="2147482703" r:id="rId9"/>
    <p:sldId id="2147482720" r:id="rId10"/>
    <p:sldId id="2147482686" r:id="rId11"/>
    <p:sldId id="2147482695" r:id="rId12"/>
    <p:sldId id="2147482706" r:id="rId13"/>
    <p:sldId id="2147482709" r:id="rId14"/>
    <p:sldId id="2147482713" r:id="rId15"/>
    <p:sldId id="2147482714" r:id="rId16"/>
    <p:sldId id="2147482710" r:id="rId17"/>
    <p:sldId id="2147482708" r:id="rId18"/>
    <p:sldId id="2147482694" r:id="rId19"/>
    <p:sldId id="2147482705" r:id="rId20"/>
    <p:sldId id="2147482688" r:id="rId21"/>
    <p:sldId id="2147482680" r:id="rId22"/>
    <p:sldId id="2147482719" r:id="rId23"/>
    <p:sldId id="2147482716" r:id="rId24"/>
    <p:sldId id="2147482717" r:id="rId25"/>
    <p:sldId id="2147482701" r:id="rId26"/>
    <p:sldId id="2147482718" r:id="rId27"/>
    <p:sldId id="2147482692" r:id="rId28"/>
    <p:sldId id="2147482721" r:id="rId29"/>
    <p:sldId id="2147482699" r:id="rId30"/>
    <p:sldId id="2147482722" r:id="rId31"/>
  </p:sldIdLst>
  <p:sldSz cx="12192000" cy="6858000"/>
  <p:notesSz cx="6858000" cy="9144000"/>
  <p:embeddedFontLst>
    <p:embeddedFont>
      <p:font typeface="ＭＳ Ｐゴシック" panose="020B0600070205080204" pitchFamily="34" charset="-128"/>
      <p:regular r:id="rId33"/>
    </p:embeddedFont>
    <p:embeddedFont>
      <p:font typeface="CiscoSansTT" panose="020B0503020201020303" pitchFamily="34" charset="0"/>
      <p:regular r:id="rId34"/>
      <p:bold r:id="rId35"/>
      <p:italic r:id="rId36"/>
      <p:boldItalic r:id="rId37"/>
    </p:embeddedFont>
    <p:embeddedFont>
      <p:font typeface="CiscoSansTT Medium" panose="020B0903020201090303" pitchFamily="34"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F26B43"/>
          </p15:clr>
        </p15:guide>
        <p15:guide id="3" orient="horz" pos="2160" userDrawn="1">
          <p15:clr>
            <a:srgbClr val="F26B43"/>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4651"/>
    <a:srgbClr val="45991F"/>
    <a:srgbClr val="B4B9C0"/>
    <a:srgbClr val="525E6C"/>
    <a:srgbClr val="6B6B6B"/>
    <a:srgbClr val="D6D6D6"/>
    <a:srgbClr val="FF9000"/>
    <a:srgbClr val="FF007F"/>
    <a:srgbClr val="0A60FF"/>
    <a:srgbClr val="06B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75140" autoAdjust="0"/>
  </p:normalViewPr>
  <p:slideViewPr>
    <p:cSldViewPr snapToGrid="0" showGuides="1">
      <p:cViewPr varScale="1">
        <p:scale>
          <a:sx n="92" d="100"/>
          <a:sy n="92" d="100"/>
        </p:scale>
        <p:origin x="1624" y="176"/>
      </p:cViewPr>
      <p:guideLst>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7428"/>
    </p:cViewPr>
  </p:sorterViewPr>
  <p:notesViewPr>
    <p:cSldViewPr snapToGrid="0">
      <p:cViewPr varScale="1">
        <p:scale>
          <a:sx n="119" d="100"/>
          <a:sy n="119" d="100"/>
        </p:scale>
        <p:origin x="4992"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2104B-A22A-485F-8181-8B2CD5833538}" type="datetimeFigureOut">
              <a:rPr lang="en-US" smtClean="0"/>
              <a:t>1/31/26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B4990-0A23-4A10-BE7D-7E64CAB85BE3}" type="slidenum">
              <a:rPr lang="en-US" smtClean="0"/>
              <a:t>‹#›</a:t>
            </a:fld>
            <a:endParaRPr lang="en-US"/>
          </a:p>
        </p:txBody>
      </p:sp>
    </p:spTree>
    <p:extLst>
      <p:ext uri="{BB962C8B-B14F-4D97-AF65-F5344CB8AC3E}">
        <p14:creationId xmlns:p14="http://schemas.microsoft.com/office/powerpoint/2010/main" val="62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CiscoSansTT" panose="020B0503020201020303" pitchFamily="34" charset="0"/>
      </a:defRPr>
    </a:lvl1pPr>
    <a:lvl2pPr marL="457200" algn="l" defTabSz="914400" rtl="0" eaLnBrk="1" latinLnBrk="0" hangingPunct="1">
      <a:defRPr sz="1200" kern="1200">
        <a:solidFill>
          <a:schemeClr val="tx1"/>
        </a:solidFill>
        <a:latin typeface="+mn-lt"/>
        <a:ea typeface="+mn-ea"/>
        <a:cs typeface="CiscoSansTT" panose="020B0503020201020303" pitchFamily="34" charset="0"/>
      </a:defRPr>
    </a:lvl2pPr>
    <a:lvl3pPr marL="914400" algn="l" defTabSz="914400" rtl="0" eaLnBrk="1" latinLnBrk="0" hangingPunct="1">
      <a:defRPr sz="1200" kern="1200">
        <a:solidFill>
          <a:schemeClr val="tx1"/>
        </a:solidFill>
        <a:latin typeface="+mn-lt"/>
        <a:ea typeface="+mn-ea"/>
        <a:cs typeface="CiscoSansTT" panose="020B0503020201020303" pitchFamily="34" charset="0"/>
      </a:defRPr>
    </a:lvl3pPr>
    <a:lvl4pPr marL="1371600" algn="l" defTabSz="914400" rtl="0" eaLnBrk="1" latinLnBrk="0" hangingPunct="1">
      <a:defRPr sz="1200" kern="1200">
        <a:solidFill>
          <a:schemeClr val="tx1"/>
        </a:solidFill>
        <a:latin typeface="+mn-lt"/>
        <a:ea typeface="+mn-ea"/>
        <a:cs typeface="CiscoSansTT" panose="020B0503020201020303" pitchFamily="34" charset="0"/>
      </a:defRPr>
    </a:lvl4pPr>
    <a:lvl5pPr marL="1828800" algn="l" defTabSz="914400" rtl="0" eaLnBrk="1" latinLnBrk="0" hangingPunct="1">
      <a:defRPr sz="1200" kern="1200">
        <a:solidFill>
          <a:schemeClr val="tx1"/>
        </a:solidFill>
        <a:latin typeface="+mn-lt"/>
        <a:ea typeface="+mn-ea"/>
        <a:cs typeface="CiscoSansTT" panose="020B05030202010203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CiscoSansTT" panose="020B0503020201020303" pitchFamily="34" charset="0"/>
            </a:endParaRP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endParaRPr lang="en-US" dirty="0"/>
          </a:p>
        </p:txBody>
      </p:sp>
      <p:sp>
        <p:nvSpPr>
          <p:cNvPr id="4" name="Slide Number Placeholder 3"/>
          <p:cNvSpPr>
            <a:spLocks noGrp="1"/>
          </p:cNvSpPr>
          <p:nvPr>
            <p:ph type="sldNum" sz="quarter" idx="5"/>
          </p:nvPr>
        </p:nvSpPr>
        <p:spPr/>
        <p:txBody>
          <a:bodyPr/>
          <a:lstStyle/>
          <a:p>
            <a:fld id="{4DBB4990-0A23-4A10-BE7D-7E64CAB85BE3}" type="slidenum">
              <a:rPr lang="en-US" smtClean="0"/>
              <a:t>1</a:t>
            </a:fld>
            <a:endParaRPr lang="en-US"/>
          </a:p>
        </p:txBody>
      </p:sp>
    </p:spTree>
    <p:extLst>
      <p:ext uri="{BB962C8B-B14F-4D97-AF65-F5344CB8AC3E}">
        <p14:creationId xmlns:p14="http://schemas.microsoft.com/office/powerpoint/2010/main" val="901688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B4990-0A23-4A10-BE7D-7E64CAB85BE3}" type="slidenum">
              <a:rPr lang="en-US" smtClean="0"/>
              <a:t>10</a:t>
            </a:fld>
            <a:endParaRPr lang="en-US"/>
          </a:p>
        </p:txBody>
      </p:sp>
    </p:spTree>
    <p:extLst>
      <p:ext uri="{BB962C8B-B14F-4D97-AF65-F5344CB8AC3E}">
        <p14:creationId xmlns:p14="http://schemas.microsoft.com/office/powerpoint/2010/main" val="2773137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B4990-0A23-4A10-BE7D-7E64CAB85BE3}" type="slidenum">
              <a:rPr lang="en-US" smtClean="0"/>
              <a:t>11</a:t>
            </a:fld>
            <a:endParaRPr lang="en-US"/>
          </a:p>
        </p:txBody>
      </p:sp>
    </p:spTree>
    <p:extLst>
      <p:ext uri="{BB962C8B-B14F-4D97-AF65-F5344CB8AC3E}">
        <p14:creationId xmlns:p14="http://schemas.microsoft.com/office/powerpoint/2010/main" val="123290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644F0-DE8B-1868-6CC7-DC0BA48CB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AD30F-C654-8DED-60F8-B81CF1E59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589A0-0272-2827-FDBC-46BA2E7221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94E381-452A-1E78-F51E-E1C58EDBC9F8}"/>
              </a:ext>
            </a:extLst>
          </p:cNvPr>
          <p:cNvSpPr>
            <a:spLocks noGrp="1"/>
          </p:cNvSpPr>
          <p:nvPr>
            <p:ph type="sldNum" sz="quarter" idx="5"/>
          </p:nvPr>
        </p:nvSpPr>
        <p:spPr/>
        <p:txBody>
          <a:bodyPr/>
          <a:lstStyle/>
          <a:p>
            <a:fld id="{4DBB4990-0A23-4A10-BE7D-7E64CAB85BE3}" type="slidenum">
              <a:rPr lang="en-US" smtClean="0"/>
              <a:t>12</a:t>
            </a:fld>
            <a:endParaRPr lang="en-US"/>
          </a:p>
        </p:txBody>
      </p:sp>
    </p:spTree>
    <p:extLst>
      <p:ext uri="{BB962C8B-B14F-4D97-AF65-F5344CB8AC3E}">
        <p14:creationId xmlns:p14="http://schemas.microsoft.com/office/powerpoint/2010/main" val="2697164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B4990-0A23-4A10-BE7D-7E64CAB85BE3}" type="slidenum">
              <a:rPr lang="en-US" smtClean="0"/>
              <a:t>13</a:t>
            </a:fld>
            <a:endParaRPr lang="en-US"/>
          </a:p>
        </p:txBody>
      </p:sp>
    </p:spTree>
    <p:extLst>
      <p:ext uri="{BB962C8B-B14F-4D97-AF65-F5344CB8AC3E}">
        <p14:creationId xmlns:p14="http://schemas.microsoft.com/office/powerpoint/2010/main" val="973535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AC298-0570-184E-5C3F-B7B1C4C84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BEA0F0-9DF6-B986-1040-7107A3241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13ED7-7373-03CB-94E2-3406E9CB83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2D4BC6D-9524-3453-974B-BB56284B5E20}"/>
              </a:ext>
            </a:extLst>
          </p:cNvPr>
          <p:cNvSpPr>
            <a:spLocks noGrp="1"/>
          </p:cNvSpPr>
          <p:nvPr>
            <p:ph type="sldNum" sz="quarter" idx="5"/>
          </p:nvPr>
        </p:nvSpPr>
        <p:spPr/>
        <p:txBody>
          <a:bodyPr/>
          <a:lstStyle/>
          <a:p>
            <a:fld id="{4DBB4990-0A23-4A10-BE7D-7E64CAB85BE3}" type="slidenum">
              <a:rPr lang="en-US" smtClean="0"/>
              <a:t>14</a:t>
            </a:fld>
            <a:endParaRPr lang="en-US"/>
          </a:p>
        </p:txBody>
      </p:sp>
    </p:spTree>
    <p:extLst>
      <p:ext uri="{BB962C8B-B14F-4D97-AF65-F5344CB8AC3E}">
        <p14:creationId xmlns:p14="http://schemas.microsoft.com/office/powerpoint/2010/main" val="1256588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52B81-A0F9-D6CB-1735-7F0541090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87320-715A-CC02-E752-702FE62A82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7237A2-6FE2-AC28-A5D7-D8D9F201E5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a:defRPr sz="1100"/>
            </a:pPr>
            <a:endParaRPr lang="en-US" dirty="0"/>
          </a:p>
        </p:txBody>
      </p:sp>
      <p:sp>
        <p:nvSpPr>
          <p:cNvPr id="4" name="Slide Number Placeholder 3">
            <a:extLst>
              <a:ext uri="{FF2B5EF4-FFF2-40B4-BE49-F238E27FC236}">
                <a16:creationId xmlns:a16="http://schemas.microsoft.com/office/drawing/2014/main" id="{255553D9-5F41-FD1C-8605-DC2D75B62486}"/>
              </a:ext>
            </a:extLst>
          </p:cNvPr>
          <p:cNvSpPr>
            <a:spLocks noGrp="1"/>
          </p:cNvSpPr>
          <p:nvPr>
            <p:ph type="sldNum" sz="quarter" idx="5"/>
          </p:nvPr>
        </p:nvSpPr>
        <p:spPr/>
        <p:txBody>
          <a:bodyPr/>
          <a:lstStyle/>
          <a:p>
            <a:fld id="{4DBB4990-0A23-4A10-BE7D-7E64CAB85BE3}" type="slidenum">
              <a:rPr lang="en-US" smtClean="0"/>
              <a:t>15</a:t>
            </a:fld>
            <a:endParaRPr lang="en-US"/>
          </a:p>
        </p:txBody>
      </p:sp>
    </p:spTree>
    <p:extLst>
      <p:ext uri="{BB962C8B-B14F-4D97-AF65-F5344CB8AC3E}">
        <p14:creationId xmlns:p14="http://schemas.microsoft.com/office/powerpoint/2010/main" val="373996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B4990-0A23-4A10-BE7D-7E64CAB85BE3}" type="slidenum">
              <a:rPr lang="en-US" smtClean="0"/>
              <a:t>16</a:t>
            </a:fld>
            <a:endParaRPr lang="en-US"/>
          </a:p>
        </p:txBody>
      </p:sp>
    </p:spTree>
    <p:extLst>
      <p:ext uri="{BB962C8B-B14F-4D97-AF65-F5344CB8AC3E}">
        <p14:creationId xmlns:p14="http://schemas.microsoft.com/office/powerpoint/2010/main" val="99215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4B195-D38C-5F4C-7B7D-D5CEF0B45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20803-ACBE-D05A-AE00-67DAA73F5B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4B38E-A339-0C72-493B-5ABE954D96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CiscoSansTT" panose="020B0503020201020303" pitchFamily="34" charset="0"/>
              </a:rPr>
              <a:t>Graph database gives you traversal. Knowledge graph adds semantic types - not just nodes and edges, but Device nodes, Service nodes, CONNECTS_TO edges, USES edges. Both have properties. The 'knowledge' part is that it models your domain with meaning. You query it by walking the graph.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CiscoSansTT" panose="020B0503020201020303" pitchFamily="34" charset="0"/>
              </a:rPr>
              <a:t>Knowledge graph sounds fancy but it's simple. Nodes are things. Edges are relationships. Both can have properties. You query it by walking the graph. What's upstream? Walk backward. What breaks if this fails? Walk forward and see what you hit. Your schema depends on the questions you need to answer - model the relationships you'll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CiscoSansTT" panose="020B0503020201020303" pitchFamily="34" charset="0"/>
              </a:rPr>
              <a:t>"Graph database gives you traversal. Knowledge graph adds semantic types - not just nodes and edges, but Device nodes, Service nodes, CONNECTS_TO edges, USES edges. Both have properties. The 'knowledge' part is that it models your domain with meaning. You query it by walking the graph. What's upstream? Walk backward. What breaks if this fails? Walk 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CiscoSansTT" panose="020B0503020201020303" pitchFamily="34" charset="0"/>
              </a:rPr>
              <a:t>a knowledge graph is a </a:t>
            </a:r>
            <a:r>
              <a:rPr lang="en-US" sz="1200" b="1" i="0" kern="1200" dirty="0">
                <a:solidFill>
                  <a:schemeClr val="tx1"/>
                </a:solidFill>
                <a:effectLst/>
                <a:latin typeface="+mn-lt"/>
                <a:ea typeface="+mn-ea"/>
                <a:cs typeface="CiscoSansTT" panose="020B0503020201020303" pitchFamily="34" charset="0"/>
              </a:rPr>
              <a:t>conceptual model</a:t>
            </a:r>
            <a:r>
              <a:rPr lang="en-US" sz="1200" b="0" i="0" u="none" strike="noStrike" kern="1200" dirty="0">
                <a:solidFill>
                  <a:schemeClr val="tx1"/>
                </a:solidFill>
                <a:effectLst/>
                <a:latin typeface="+mn-lt"/>
                <a:ea typeface="+mn-ea"/>
                <a:cs typeface="CiscoSansTT" panose="020B0503020201020303" pitchFamily="34" charset="0"/>
              </a:rPr>
              <a:t> for organizing information, while a graph database is the </a:t>
            </a:r>
            <a:r>
              <a:rPr lang="en-US" sz="1200" b="1" i="0" kern="1200" dirty="0">
                <a:solidFill>
                  <a:schemeClr val="tx1"/>
                </a:solidFill>
                <a:effectLst/>
                <a:latin typeface="+mn-lt"/>
                <a:ea typeface="+mn-ea"/>
                <a:cs typeface="CiscoSansTT" panose="020B0503020201020303" pitchFamily="34" charset="0"/>
              </a:rPr>
              <a:t>technology/storage layer</a:t>
            </a:r>
            <a:r>
              <a:rPr lang="en-US" sz="1200" b="0" i="0" u="none" strike="noStrike" kern="1200" dirty="0">
                <a:solidFill>
                  <a:schemeClr val="tx1"/>
                </a:solidFill>
                <a:effectLst/>
                <a:latin typeface="+mn-lt"/>
                <a:ea typeface="+mn-ea"/>
                <a:cs typeface="CiscoSansTT" panose="020B0503020201020303" pitchFamily="34" charset="0"/>
              </a:rPr>
              <a:t> used to manage and query that data. Think of the knowledge graph as the </a:t>
            </a:r>
            <a:r>
              <a:rPr lang="en-US" sz="1200" b="0" i="1" kern="1200" dirty="0">
                <a:solidFill>
                  <a:schemeClr val="tx1"/>
                </a:solidFill>
                <a:effectLst/>
                <a:latin typeface="+mn-lt"/>
                <a:ea typeface="+mn-ea"/>
                <a:cs typeface="CiscoSansTT" panose="020B0503020201020303" pitchFamily="34" charset="0"/>
              </a:rPr>
              <a:t>content</a:t>
            </a:r>
            <a:r>
              <a:rPr lang="en-US" sz="1200" b="0" i="0" u="none" strike="noStrike" kern="1200" dirty="0">
                <a:solidFill>
                  <a:schemeClr val="tx1"/>
                </a:solidFill>
                <a:effectLst/>
                <a:latin typeface="+mn-lt"/>
                <a:ea typeface="+mn-ea"/>
                <a:cs typeface="CiscoSansTT" panose="020B0503020201020303" pitchFamily="34" charset="0"/>
              </a:rPr>
              <a:t> (nodes and edges representing knowledge) and the database as the </a:t>
            </a:r>
            <a:r>
              <a:rPr lang="en-US" sz="1200" b="0" i="1" kern="1200" dirty="0">
                <a:solidFill>
                  <a:schemeClr val="tx1"/>
                </a:solidFill>
                <a:effectLst/>
                <a:latin typeface="+mn-lt"/>
                <a:ea typeface="+mn-ea"/>
                <a:cs typeface="CiscoSansTT" panose="020B0503020201020303" pitchFamily="34" charset="0"/>
              </a:rPr>
              <a:t>container</a:t>
            </a:r>
            <a:r>
              <a:rPr lang="en-US" sz="1200" b="0" i="0" u="none" strike="noStrike" kern="1200" dirty="0">
                <a:solidFill>
                  <a:schemeClr val="tx1"/>
                </a:solidFill>
                <a:effectLst/>
                <a:latin typeface="+mn-lt"/>
                <a:ea typeface="+mn-ea"/>
                <a:cs typeface="CiscoSansTT" panose="020B0503020201020303" pitchFamily="34" charset="0"/>
              </a:rPr>
              <a:t>.</a:t>
            </a:r>
            <a:r>
              <a:rPr lang="en-US" sz="1200" b="0" i="0" kern="1200" dirty="0">
                <a:solidFill>
                  <a:schemeClr val="tx1"/>
                </a:solidFill>
                <a:effectLst/>
                <a:latin typeface="+mn-lt"/>
                <a:ea typeface="+mn-ea"/>
                <a:cs typeface="CiscoSansTT" panose="020B0503020201020303" pitchFamily="34" charset="0"/>
              </a:rPr>
              <a:t> </a:t>
            </a:r>
            <a:endParaRPr lang="en-US" sz="1200" b="0" kern="1200" dirty="0">
              <a:solidFill>
                <a:schemeClr val="tx1"/>
              </a:solidFill>
              <a:effectLst/>
              <a:latin typeface="+mn-lt"/>
              <a:ea typeface="+mn-ea"/>
              <a:cs typeface="CiscoSansTT" panose="020B05030202010203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a:p>
            <a:endParaRPr lang="en-US" sz="1200" b="0" kern="1200" dirty="0">
              <a:solidFill>
                <a:schemeClr val="tx1"/>
              </a:solidFill>
              <a:effectLst/>
              <a:latin typeface="+mn-lt"/>
              <a:ea typeface="+mn-ea"/>
              <a:cs typeface="CiscoSansTT" panose="020B0503020201020303" pitchFamily="34" charset="0"/>
            </a:endParaRPr>
          </a:p>
          <a:p>
            <a:endParaRPr lang="en-US" sz="1200" b="0" kern="1200" dirty="0">
              <a:solidFill>
                <a:schemeClr val="tx1"/>
              </a:solidFill>
              <a:effectLst/>
              <a:latin typeface="+mn-lt"/>
              <a:ea typeface="+mn-ea"/>
              <a:cs typeface="CiscoSansTT" panose="020B0503020201020303" pitchFamily="34" charset="0"/>
            </a:endParaRPr>
          </a:p>
          <a:p>
            <a:endParaRPr lang="en-US" sz="1200" b="0" kern="1200" dirty="0">
              <a:solidFill>
                <a:schemeClr val="tx1"/>
              </a:solidFill>
              <a:effectLst/>
              <a:latin typeface="+mn-lt"/>
              <a:ea typeface="+mn-ea"/>
              <a:cs typeface="CiscoSansTT" panose="020B0503020201020303" pitchFamily="34" charset="0"/>
            </a:endParaRPr>
          </a:p>
          <a:p>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So what's a knowledge graph? </a:t>
            </a:r>
          </a:p>
          <a:p>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You have entities - we call them nodes. For networks: devices, links, IP prefixes, routing policies, services.</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You have relationships - we call them edges. For networks: connects to, routes via, depends on, affects. These relationships have direction and meaning.</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And both have properties. A link has bandwidth, current utilization, protocols. A device has hostname, location, software version.</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Why does this work so well for networks? Because it's how networks actually are. </a:t>
            </a:r>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And now you can query it. 'Show me all paths from A to B' - that's graph traversal. 'What policies affect this prefix?' - that's following relationship edges. 'If this link fails, what services are impacted?' - that's dependency analysis through the graph.</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This is the representation layer that makes sense for networks via MCP.</a:t>
            </a:r>
            <a:endParaRPr lang="en-US" dirty="0"/>
          </a:p>
        </p:txBody>
      </p:sp>
      <p:sp>
        <p:nvSpPr>
          <p:cNvPr id="4" name="Slide Number Placeholder 3">
            <a:extLst>
              <a:ext uri="{FF2B5EF4-FFF2-40B4-BE49-F238E27FC236}">
                <a16:creationId xmlns:a16="http://schemas.microsoft.com/office/drawing/2014/main" id="{31F50F16-DAB9-1BE0-DE77-A306FF62580F}"/>
              </a:ext>
            </a:extLst>
          </p:cNvPr>
          <p:cNvSpPr>
            <a:spLocks noGrp="1"/>
          </p:cNvSpPr>
          <p:nvPr>
            <p:ph type="sldNum" sz="quarter" idx="5"/>
          </p:nvPr>
        </p:nvSpPr>
        <p:spPr/>
        <p:txBody>
          <a:bodyPr/>
          <a:lstStyle/>
          <a:p>
            <a:fld id="{4DBB4990-0A23-4A10-BE7D-7E64CAB85BE3}" type="slidenum">
              <a:rPr lang="en-US" smtClean="0"/>
              <a:t>17</a:t>
            </a:fld>
            <a:endParaRPr lang="en-US"/>
          </a:p>
        </p:txBody>
      </p:sp>
    </p:spTree>
    <p:extLst>
      <p:ext uri="{BB962C8B-B14F-4D97-AF65-F5344CB8AC3E}">
        <p14:creationId xmlns:p14="http://schemas.microsoft.com/office/powerpoint/2010/main" val="3821868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674A9-A4D0-5F91-BE5B-0C10C09EC0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D3AA8-9A91-D1F5-D914-2CB2CD28F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ED733-D38B-C1A8-DDD7-9121B7120C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endParaRPr lang="en-US" dirty="0"/>
          </a:p>
        </p:txBody>
      </p:sp>
      <p:sp>
        <p:nvSpPr>
          <p:cNvPr id="4" name="Slide Number Placeholder 3">
            <a:extLst>
              <a:ext uri="{FF2B5EF4-FFF2-40B4-BE49-F238E27FC236}">
                <a16:creationId xmlns:a16="http://schemas.microsoft.com/office/drawing/2014/main" id="{637605D5-9187-C9B6-C680-4F79B6D8298A}"/>
              </a:ext>
            </a:extLst>
          </p:cNvPr>
          <p:cNvSpPr>
            <a:spLocks noGrp="1"/>
          </p:cNvSpPr>
          <p:nvPr>
            <p:ph type="sldNum" sz="quarter" idx="5"/>
          </p:nvPr>
        </p:nvSpPr>
        <p:spPr/>
        <p:txBody>
          <a:bodyPr/>
          <a:lstStyle/>
          <a:p>
            <a:fld id="{4DBB4990-0A23-4A10-BE7D-7E64CAB85BE3}" type="slidenum">
              <a:rPr lang="en-US" smtClean="0"/>
              <a:t>18</a:t>
            </a:fld>
            <a:endParaRPr lang="en-US"/>
          </a:p>
        </p:txBody>
      </p:sp>
    </p:spTree>
    <p:extLst>
      <p:ext uri="{BB962C8B-B14F-4D97-AF65-F5344CB8AC3E}">
        <p14:creationId xmlns:p14="http://schemas.microsoft.com/office/powerpoint/2010/main" val="1441145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88204-A165-A00E-6DFE-307F9923F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75DCF-D6B4-23DB-6344-296CD84C7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50D9D-1E8F-0C0D-1795-B0B8DB7C30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endParaRPr lang="en-US" dirty="0"/>
          </a:p>
        </p:txBody>
      </p:sp>
      <p:sp>
        <p:nvSpPr>
          <p:cNvPr id="4" name="Slide Number Placeholder 3">
            <a:extLst>
              <a:ext uri="{FF2B5EF4-FFF2-40B4-BE49-F238E27FC236}">
                <a16:creationId xmlns:a16="http://schemas.microsoft.com/office/drawing/2014/main" id="{90BF85D3-65A1-1A35-C52E-AA4930CBE4F5}"/>
              </a:ext>
            </a:extLst>
          </p:cNvPr>
          <p:cNvSpPr>
            <a:spLocks noGrp="1"/>
          </p:cNvSpPr>
          <p:nvPr>
            <p:ph type="sldNum" sz="quarter" idx="5"/>
          </p:nvPr>
        </p:nvSpPr>
        <p:spPr/>
        <p:txBody>
          <a:bodyPr/>
          <a:lstStyle/>
          <a:p>
            <a:fld id="{4DBB4990-0A23-4A10-BE7D-7E64CAB85BE3}" type="slidenum">
              <a:rPr lang="en-US" smtClean="0"/>
              <a:t>19</a:t>
            </a:fld>
            <a:endParaRPr lang="en-US"/>
          </a:p>
        </p:txBody>
      </p:sp>
    </p:spTree>
    <p:extLst>
      <p:ext uri="{BB962C8B-B14F-4D97-AF65-F5344CB8AC3E}">
        <p14:creationId xmlns:p14="http://schemas.microsoft.com/office/powerpoint/2010/main" val="67174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B4990-0A23-4A10-BE7D-7E64CAB85BE3}" type="slidenum">
              <a:rPr lang="en-US" smtClean="0"/>
              <a:t>2</a:t>
            </a:fld>
            <a:endParaRPr lang="en-US"/>
          </a:p>
        </p:txBody>
      </p:sp>
    </p:spTree>
    <p:extLst>
      <p:ext uri="{BB962C8B-B14F-4D97-AF65-F5344CB8AC3E}">
        <p14:creationId xmlns:p14="http://schemas.microsoft.com/office/powerpoint/2010/main" val="1492921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EB222-6F7A-5A8F-CBE5-C323FF052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D6D4A2-3330-8273-CBDD-104032AE7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08378-7B2C-17FE-3C10-2CC920E75C38}"/>
              </a:ext>
            </a:extLst>
          </p:cNvPr>
          <p:cNvSpPr>
            <a:spLocks noGrp="1"/>
          </p:cNvSpPr>
          <p:nvPr>
            <p:ph type="body" idx="1"/>
          </p:nvPr>
        </p:nvSpPr>
        <p:spPr/>
        <p:txBody>
          <a:bodyPr/>
          <a:lstStyle/>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endParaRPr lang="en-US" dirty="0"/>
          </a:p>
        </p:txBody>
      </p:sp>
      <p:sp>
        <p:nvSpPr>
          <p:cNvPr id="4" name="Slide Number Placeholder 3">
            <a:extLst>
              <a:ext uri="{FF2B5EF4-FFF2-40B4-BE49-F238E27FC236}">
                <a16:creationId xmlns:a16="http://schemas.microsoft.com/office/drawing/2014/main" id="{8AF81606-304E-948D-312D-16D6ECB643DD}"/>
              </a:ext>
            </a:extLst>
          </p:cNvPr>
          <p:cNvSpPr>
            <a:spLocks noGrp="1"/>
          </p:cNvSpPr>
          <p:nvPr>
            <p:ph type="sldNum" sz="quarter" idx="5"/>
          </p:nvPr>
        </p:nvSpPr>
        <p:spPr/>
        <p:txBody>
          <a:bodyPr/>
          <a:lstStyle/>
          <a:p>
            <a:fld id="{4DBB4990-0A23-4A10-BE7D-7E64CAB85BE3}" type="slidenum">
              <a:rPr lang="en-US" smtClean="0"/>
              <a:t>20</a:t>
            </a:fld>
            <a:endParaRPr lang="en-US"/>
          </a:p>
        </p:txBody>
      </p:sp>
    </p:spTree>
    <p:extLst>
      <p:ext uri="{BB962C8B-B14F-4D97-AF65-F5344CB8AC3E}">
        <p14:creationId xmlns:p14="http://schemas.microsoft.com/office/powerpoint/2010/main" val="1549000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ED533-0F22-E783-2F3E-DE21175F2D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323CE7-2E2E-CAE0-55E1-0CC44EDE2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702495-352B-6B92-8F53-868A0BE61DBC}"/>
              </a:ext>
            </a:extLst>
          </p:cNvPr>
          <p:cNvSpPr>
            <a:spLocks noGrp="1"/>
          </p:cNvSpPr>
          <p:nvPr>
            <p:ph type="body" idx="1"/>
          </p:nvPr>
        </p:nvSpPr>
        <p:spPr/>
        <p:txBody>
          <a:bodyPr/>
          <a:lstStyle/>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endParaRPr lang="en-US" dirty="0"/>
          </a:p>
        </p:txBody>
      </p:sp>
      <p:sp>
        <p:nvSpPr>
          <p:cNvPr id="4" name="Slide Number Placeholder 3">
            <a:extLst>
              <a:ext uri="{FF2B5EF4-FFF2-40B4-BE49-F238E27FC236}">
                <a16:creationId xmlns:a16="http://schemas.microsoft.com/office/drawing/2014/main" id="{576098BF-8FC8-0951-599A-99B40F3345FF}"/>
              </a:ext>
            </a:extLst>
          </p:cNvPr>
          <p:cNvSpPr>
            <a:spLocks noGrp="1"/>
          </p:cNvSpPr>
          <p:nvPr>
            <p:ph type="sldNum" sz="quarter" idx="5"/>
          </p:nvPr>
        </p:nvSpPr>
        <p:spPr/>
        <p:txBody>
          <a:bodyPr/>
          <a:lstStyle/>
          <a:p>
            <a:fld id="{4DBB4990-0A23-4A10-BE7D-7E64CAB85BE3}" type="slidenum">
              <a:rPr lang="en-US" smtClean="0"/>
              <a:t>21</a:t>
            </a:fld>
            <a:endParaRPr lang="en-US"/>
          </a:p>
        </p:txBody>
      </p:sp>
    </p:spTree>
    <p:extLst>
      <p:ext uri="{BB962C8B-B14F-4D97-AF65-F5344CB8AC3E}">
        <p14:creationId xmlns:p14="http://schemas.microsoft.com/office/powerpoint/2010/main" val="279874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1255F-4F04-1D55-5018-9790C2BD5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6E0243-0745-A1B8-4FBE-1341872FF3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E4C40-570F-D975-6A52-FA7E489AC1AA}"/>
              </a:ext>
            </a:extLst>
          </p:cNvPr>
          <p:cNvSpPr>
            <a:spLocks noGrp="1"/>
          </p:cNvSpPr>
          <p:nvPr>
            <p:ph type="body" idx="1"/>
          </p:nvPr>
        </p:nvSpPr>
        <p:spPr/>
        <p:txBody>
          <a:bodyPr/>
          <a:lstStyle/>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endParaRPr lang="en-US" dirty="0"/>
          </a:p>
        </p:txBody>
      </p:sp>
      <p:sp>
        <p:nvSpPr>
          <p:cNvPr id="4" name="Slide Number Placeholder 3">
            <a:extLst>
              <a:ext uri="{FF2B5EF4-FFF2-40B4-BE49-F238E27FC236}">
                <a16:creationId xmlns:a16="http://schemas.microsoft.com/office/drawing/2014/main" id="{EE08CA7F-0657-F958-510C-91DE06DF49F0}"/>
              </a:ext>
            </a:extLst>
          </p:cNvPr>
          <p:cNvSpPr>
            <a:spLocks noGrp="1"/>
          </p:cNvSpPr>
          <p:nvPr>
            <p:ph type="sldNum" sz="quarter" idx="5"/>
          </p:nvPr>
        </p:nvSpPr>
        <p:spPr/>
        <p:txBody>
          <a:bodyPr/>
          <a:lstStyle/>
          <a:p>
            <a:fld id="{4DBB4990-0A23-4A10-BE7D-7E64CAB85BE3}" type="slidenum">
              <a:rPr lang="en-US" smtClean="0"/>
              <a:t>22</a:t>
            </a:fld>
            <a:endParaRPr lang="en-US"/>
          </a:p>
        </p:txBody>
      </p:sp>
    </p:spTree>
    <p:extLst>
      <p:ext uri="{BB962C8B-B14F-4D97-AF65-F5344CB8AC3E}">
        <p14:creationId xmlns:p14="http://schemas.microsoft.com/office/powerpoint/2010/main" val="3775739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32942-690B-FF07-0E01-55B664E021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01D0FF-2D4A-B681-1DE0-E54EFFB6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D1E358-3862-4291-D0CE-266E070F1193}"/>
              </a:ext>
            </a:extLst>
          </p:cNvPr>
          <p:cNvSpPr>
            <a:spLocks noGrp="1"/>
          </p:cNvSpPr>
          <p:nvPr>
            <p:ph type="body" idx="1"/>
          </p:nvPr>
        </p:nvSpPr>
        <p:spPr/>
        <p:txBody>
          <a:bodyPr/>
          <a:lstStyle/>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endParaRPr lang="en-US" dirty="0"/>
          </a:p>
        </p:txBody>
      </p:sp>
      <p:sp>
        <p:nvSpPr>
          <p:cNvPr id="4" name="Slide Number Placeholder 3">
            <a:extLst>
              <a:ext uri="{FF2B5EF4-FFF2-40B4-BE49-F238E27FC236}">
                <a16:creationId xmlns:a16="http://schemas.microsoft.com/office/drawing/2014/main" id="{A5B3669E-0A4A-0755-A2E9-1D25CBA73E6E}"/>
              </a:ext>
            </a:extLst>
          </p:cNvPr>
          <p:cNvSpPr>
            <a:spLocks noGrp="1"/>
          </p:cNvSpPr>
          <p:nvPr>
            <p:ph type="sldNum" sz="quarter" idx="5"/>
          </p:nvPr>
        </p:nvSpPr>
        <p:spPr/>
        <p:txBody>
          <a:bodyPr/>
          <a:lstStyle/>
          <a:p>
            <a:fld id="{4DBB4990-0A23-4A10-BE7D-7E64CAB85BE3}" type="slidenum">
              <a:rPr lang="en-US" smtClean="0"/>
              <a:t>23</a:t>
            </a:fld>
            <a:endParaRPr lang="en-US"/>
          </a:p>
        </p:txBody>
      </p:sp>
    </p:spTree>
    <p:extLst>
      <p:ext uri="{BB962C8B-B14F-4D97-AF65-F5344CB8AC3E}">
        <p14:creationId xmlns:p14="http://schemas.microsoft.com/office/powerpoint/2010/main" val="3337773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A74AD-F7D5-0502-D6EA-4BB597BD11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13329-4AE8-DF9D-9690-09F5EA557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052BB-542D-9FF9-E81D-CF6845B3CE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F18CB7-DE4B-B71A-FB70-F48755687F54}"/>
              </a:ext>
            </a:extLst>
          </p:cNvPr>
          <p:cNvSpPr>
            <a:spLocks noGrp="1"/>
          </p:cNvSpPr>
          <p:nvPr>
            <p:ph type="sldNum" sz="quarter" idx="5"/>
          </p:nvPr>
        </p:nvSpPr>
        <p:spPr/>
        <p:txBody>
          <a:bodyPr/>
          <a:lstStyle/>
          <a:p>
            <a:fld id="{4DBB4990-0A23-4A10-BE7D-7E64CAB85BE3}" type="slidenum">
              <a:rPr lang="en-US" smtClean="0"/>
              <a:t>24</a:t>
            </a:fld>
            <a:endParaRPr lang="en-US"/>
          </a:p>
        </p:txBody>
      </p:sp>
    </p:spTree>
    <p:extLst>
      <p:ext uri="{BB962C8B-B14F-4D97-AF65-F5344CB8AC3E}">
        <p14:creationId xmlns:p14="http://schemas.microsoft.com/office/powerpoint/2010/main" val="3283518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526A7-6DDA-1B6B-8458-9434F2803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10BF04-0407-A3E0-DE80-E862054443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9F391-C7CF-11F7-B2FF-8E5AAFEDFCDF}"/>
              </a:ext>
            </a:extLst>
          </p:cNvPr>
          <p:cNvSpPr>
            <a:spLocks noGrp="1"/>
          </p:cNvSpPr>
          <p:nvPr>
            <p:ph type="body" idx="1"/>
          </p:nvPr>
        </p:nvSpPr>
        <p:spPr/>
        <p:txBody>
          <a:bodyPr/>
          <a:lstStyle/>
          <a:p>
            <a:r>
              <a:rPr lang="en-US" sz="1200" b="0" kern="1200" dirty="0">
                <a:solidFill>
                  <a:schemeClr val="tx1"/>
                </a:solidFill>
                <a:effectLst/>
                <a:latin typeface="+mn-lt"/>
                <a:ea typeface="+mn-ea"/>
                <a:cs typeface="CiscoSansTT" panose="020B0503020201020303" pitchFamily="34" charset="0"/>
              </a:rPr>
              <a:t>"Let me wrap up with the key takeaways.</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One: MCP solves context sharing, not context representation. It's a critical tool, but it's not sufficient on its own.</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Two: Networks are graphs. Represent them that way. Stop flattening graph structure into documents and hoping embeddings will capture the relationships.</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Three: Knowledge graphs plus </a:t>
            </a:r>
            <a:r>
              <a:rPr lang="en-US" sz="1200" b="0" kern="1200" dirty="0" err="1">
                <a:solidFill>
                  <a:schemeClr val="tx1"/>
                </a:solidFill>
                <a:effectLst/>
                <a:latin typeface="+mn-lt"/>
                <a:ea typeface="+mn-ea"/>
                <a:cs typeface="CiscoSansTT" panose="020B0503020201020303" pitchFamily="34" charset="0"/>
              </a:rPr>
              <a:t>LangGraph</a:t>
            </a:r>
            <a:r>
              <a:rPr lang="en-US" sz="1200" b="0" kern="1200" dirty="0">
                <a:solidFill>
                  <a:schemeClr val="tx1"/>
                </a:solidFill>
                <a:effectLst/>
                <a:latin typeface="+mn-lt"/>
                <a:ea typeface="+mn-ea"/>
                <a:cs typeface="CiscoSansTT" panose="020B0503020201020303" pitchFamily="34" charset="0"/>
              </a:rPr>
              <a:t> equals intelligent network agents. Not just agents that search, but agents that understand.</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Four: </a:t>
            </a:r>
            <a:r>
              <a:rPr lang="en-US" sz="1200" b="0" kern="1200" dirty="0" err="1">
                <a:solidFill>
                  <a:schemeClr val="tx1"/>
                </a:solidFill>
                <a:effectLst/>
                <a:latin typeface="+mn-lt"/>
                <a:ea typeface="+mn-ea"/>
                <a:cs typeface="CiscoSansTT" panose="020B0503020201020303" pitchFamily="34" charset="0"/>
              </a:rPr>
              <a:t>coffeeAGNTCY</a:t>
            </a:r>
            <a:r>
              <a:rPr lang="en-US" sz="1200" b="0" kern="1200" dirty="0">
                <a:solidFill>
                  <a:schemeClr val="tx1"/>
                </a:solidFill>
                <a:effectLst/>
                <a:latin typeface="+mn-lt"/>
                <a:ea typeface="+mn-ea"/>
                <a:cs typeface="CiscoSansTT" panose="020B0503020201020303" pitchFamily="34" charset="0"/>
              </a:rPr>
              <a:t> and </a:t>
            </a:r>
            <a:r>
              <a:rPr lang="en-US" sz="1200" b="0" kern="1200" dirty="0" err="1">
                <a:solidFill>
                  <a:schemeClr val="tx1"/>
                </a:solidFill>
                <a:effectLst/>
                <a:latin typeface="+mn-lt"/>
                <a:ea typeface="+mn-ea"/>
                <a:cs typeface="CiscoSansTT" panose="020B0503020201020303" pitchFamily="34" charset="0"/>
              </a:rPr>
              <a:t>lungo</a:t>
            </a:r>
            <a:r>
              <a:rPr lang="en-US" sz="1200" b="0" kern="1200" dirty="0">
                <a:solidFill>
                  <a:schemeClr val="tx1"/>
                </a:solidFill>
                <a:effectLst/>
                <a:latin typeface="+mn-lt"/>
                <a:ea typeface="+mn-ea"/>
                <a:cs typeface="CiscoSansTT" panose="020B0503020201020303" pitchFamily="34" charset="0"/>
              </a:rPr>
              <a:t> prove this works in practice. It's not theoretical - it's production code you can use today.</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Here's my challenge to everyone building network automation: don't just build MCP servers. Build agents that actually understand your network.</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Try </a:t>
            </a:r>
            <a:r>
              <a:rPr lang="en-US" sz="1200" b="0" kern="1200" dirty="0" err="1">
                <a:solidFill>
                  <a:schemeClr val="tx1"/>
                </a:solidFill>
                <a:effectLst/>
                <a:latin typeface="+mn-lt"/>
                <a:ea typeface="+mn-ea"/>
                <a:cs typeface="CiscoSansTT" panose="020B0503020201020303" pitchFamily="34" charset="0"/>
              </a:rPr>
              <a:t>coffeeAGNTCY</a:t>
            </a:r>
            <a:r>
              <a:rPr lang="en-US" sz="1200" b="0" kern="1200" dirty="0">
                <a:solidFill>
                  <a:schemeClr val="tx1"/>
                </a:solidFill>
                <a:effectLst/>
                <a:latin typeface="+mn-lt"/>
                <a:ea typeface="+mn-ea"/>
                <a:cs typeface="CiscoSansTT" panose="020B0503020201020303" pitchFamily="34" charset="0"/>
              </a:rPr>
              <a:t>. Contribute to </a:t>
            </a:r>
            <a:r>
              <a:rPr lang="en-US" sz="1200" b="0" kern="1200" dirty="0" err="1">
                <a:solidFill>
                  <a:schemeClr val="tx1"/>
                </a:solidFill>
                <a:effectLst/>
                <a:latin typeface="+mn-lt"/>
                <a:ea typeface="+mn-ea"/>
                <a:cs typeface="CiscoSansTT" panose="020B0503020201020303" pitchFamily="34" charset="0"/>
              </a:rPr>
              <a:t>lungo</a:t>
            </a:r>
            <a:r>
              <a:rPr lang="en-US" sz="1200" b="0" kern="1200" dirty="0">
                <a:solidFill>
                  <a:schemeClr val="tx1"/>
                </a:solidFill>
                <a:effectLst/>
                <a:latin typeface="+mn-lt"/>
                <a:ea typeface="+mn-ea"/>
                <a:cs typeface="CiscoSansTT" panose="020B0503020201020303" pitchFamily="34" charset="0"/>
              </a:rPr>
              <a:t>. Share your patterns with the community. Let's build better network automation together.</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Thank you. I'm happy to take questions."</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r>
              <a:rPr lang="en-US" sz="1200" b="0" kern="1200" dirty="0">
                <a:solidFill>
                  <a:schemeClr val="tx1"/>
                </a:solidFill>
                <a:effectLst/>
                <a:latin typeface="+mn-lt"/>
                <a:ea typeface="+mn-ea"/>
                <a:cs typeface="CiscoSansTT" panose="020B0503020201020303" pitchFamily="34" charset="0"/>
              </a:rPr>
              <a:t>[Pause for applause, then open for Q&amp;A. Have backup slides ready to dive deeper on any technical topics.]</a:t>
            </a:r>
          </a:p>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endParaRPr lang="en-US" dirty="0"/>
          </a:p>
        </p:txBody>
      </p:sp>
      <p:sp>
        <p:nvSpPr>
          <p:cNvPr id="4" name="Slide Number Placeholder 3">
            <a:extLst>
              <a:ext uri="{FF2B5EF4-FFF2-40B4-BE49-F238E27FC236}">
                <a16:creationId xmlns:a16="http://schemas.microsoft.com/office/drawing/2014/main" id="{6BDD199D-DF7B-1D6F-F81A-DCE6A07010DF}"/>
              </a:ext>
            </a:extLst>
          </p:cNvPr>
          <p:cNvSpPr>
            <a:spLocks noGrp="1"/>
          </p:cNvSpPr>
          <p:nvPr>
            <p:ph type="sldNum" sz="quarter" idx="5"/>
          </p:nvPr>
        </p:nvSpPr>
        <p:spPr/>
        <p:txBody>
          <a:bodyPr/>
          <a:lstStyle/>
          <a:p>
            <a:fld id="{4DBB4990-0A23-4A10-BE7D-7E64CAB85BE3}" type="slidenum">
              <a:rPr lang="en-US" smtClean="0"/>
              <a:t>25</a:t>
            </a:fld>
            <a:endParaRPr lang="en-US"/>
          </a:p>
        </p:txBody>
      </p:sp>
    </p:spTree>
    <p:extLst>
      <p:ext uri="{BB962C8B-B14F-4D97-AF65-F5344CB8AC3E}">
        <p14:creationId xmlns:p14="http://schemas.microsoft.com/office/powerpoint/2010/main" val="2268094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15E02-9939-E4C0-5E96-AC30FDB480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4EACAE-1E57-5A51-BCB3-712D2625A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8013E-0852-CD65-5324-7950847ED6A4}"/>
              </a:ext>
            </a:extLst>
          </p:cNvPr>
          <p:cNvSpPr>
            <a:spLocks noGrp="1"/>
          </p:cNvSpPr>
          <p:nvPr>
            <p:ph type="body" idx="1"/>
          </p:nvPr>
        </p:nvSpPr>
        <p:spPr/>
        <p:txBody>
          <a:bodyPr/>
          <a:lstStyle/>
          <a:p>
            <a:br>
              <a:rPr lang="en-US" sz="1200" b="0" kern="1200" dirty="0">
                <a:solidFill>
                  <a:schemeClr val="tx1"/>
                </a:solidFill>
                <a:effectLst/>
                <a:latin typeface="+mn-lt"/>
                <a:ea typeface="+mn-ea"/>
                <a:cs typeface="CiscoSansTT" panose="020B0503020201020303" pitchFamily="34" charset="0"/>
              </a:rPr>
            </a:br>
            <a:endParaRPr lang="en-US" sz="1200" b="0" kern="1200" dirty="0">
              <a:solidFill>
                <a:schemeClr val="tx1"/>
              </a:solidFill>
              <a:effectLst/>
              <a:latin typeface="+mn-lt"/>
              <a:ea typeface="+mn-ea"/>
              <a:cs typeface="CiscoSansTT" panose="020B0503020201020303" pitchFamily="34" charset="0"/>
            </a:endParaRPr>
          </a:p>
          <a:p>
            <a:endParaRPr lang="en-US" dirty="0"/>
          </a:p>
        </p:txBody>
      </p:sp>
      <p:sp>
        <p:nvSpPr>
          <p:cNvPr id="4" name="Slide Number Placeholder 3">
            <a:extLst>
              <a:ext uri="{FF2B5EF4-FFF2-40B4-BE49-F238E27FC236}">
                <a16:creationId xmlns:a16="http://schemas.microsoft.com/office/drawing/2014/main" id="{E5941C4B-5DD8-0B8E-12D1-472E75EBCD27}"/>
              </a:ext>
            </a:extLst>
          </p:cNvPr>
          <p:cNvSpPr>
            <a:spLocks noGrp="1"/>
          </p:cNvSpPr>
          <p:nvPr>
            <p:ph type="sldNum" sz="quarter" idx="5"/>
          </p:nvPr>
        </p:nvSpPr>
        <p:spPr/>
        <p:txBody>
          <a:bodyPr/>
          <a:lstStyle/>
          <a:p>
            <a:fld id="{4DBB4990-0A23-4A10-BE7D-7E64CAB85BE3}" type="slidenum">
              <a:rPr lang="en-US" smtClean="0"/>
              <a:t>27</a:t>
            </a:fld>
            <a:endParaRPr lang="en-US"/>
          </a:p>
        </p:txBody>
      </p:sp>
    </p:spTree>
    <p:extLst>
      <p:ext uri="{BB962C8B-B14F-4D97-AF65-F5344CB8AC3E}">
        <p14:creationId xmlns:p14="http://schemas.microsoft.com/office/powerpoint/2010/main" val="597038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CiscoSansTT" panose="020B0503020201020303" pitchFamily="34" charset="0"/>
            </a:endParaRPr>
          </a:p>
        </p:txBody>
      </p:sp>
      <p:sp>
        <p:nvSpPr>
          <p:cNvPr id="4" name="Slide Number Placeholder 3"/>
          <p:cNvSpPr>
            <a:spLocks noGrp="1"/>
          </p:cNvSpPr>
          <p:nvPr>
            <p:ph type="sldNum" sz="quarter" idx="5"/>
          </p:nvPr>
        </p:nvSpPr>
        <p:spPr/>
        <p:txBody>
          <a:bodyPr/>
          <a:lstStyle/>
          <a:p>
            <a:fld id="{4DBB4990-0A23-4A10-BE7D-7E64CAB85BE3}" type="slidenum">
              <a:rPr lang="en-US" smtClean="0"/>
              <a:t>3</a:t>
            </a:fld>
            <a:endParaRPr lang="en-US"/>
          </a:p>
        </p:txBody>
      </p:sp>
    </p:spTree>
    <p:extLst>
      <p:ext uri="{BB962C8B-B14F-4D97-AF65-F5344CB8AC3E}">
        <p14:creationId xmlns:p14="http://schemas.microsoft.com/office/powerpoint/2010/main" val="366765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7969-D32B-72E7-1CE9-043EB397C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B82CD9-72BE-026F-5906-7696864F2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C22317-4068-BF7E-2AAF-9F84F890C7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5CE394-541D-0610-D859-51AE34A651AE}"/>
              </a:ext>
            </a:extLst>
          </p:cNvPr>
          <p:cNvSpPr>
            <a:spLocks noGrp="1"/>
          </p:cNvSpPr>
          <p:nvPr>
            <p:ph type="sldNum" sz="quarter" idx="5"/>
          </p:nvPr>
        </p:nvSpPr>
        <p:spPr/>
        <p:txBody>
          <a:bodyPr/>
          <a:lstStyle/>
          <a:p>
            <a:fld id="{4DBB4990-0A23-4A10-BE7D-7E64CAB85BE3}" type="slidenum">
              <a:rPr lang="en-US" smtClean="0"/>
              <a:t>4</a:t>
            </a:fld>
            <a:endParaRPr lang="en-US"/>
          </a:p>
        </p:txBody>
      </p:sp>
    </p:spTree>
    <p:extLst>
      <p:ext uri="{BB962C8B-B14F-4D97-AF65-F5344CB8AC3E}">
        <p14:creationId xmlns:p14="http://schemas.microsoft.com/office/powerpoint/2010/main" val="765206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72CF3-0DE7-726B-03DF-6703DD9CC4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FD5C4-D661-0BEF-9275-C51C231D2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16D3F-9748-7825-EAAC-2177A35991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3E0D92-1A34-5CFA-BF21-183E09DC508C}"/>
              </a:ext>
            </a:extLst>
          </p:cNvPr>
          <p:cNvSpPr>
            <a:spLocks noGrp="1"/>
          </p:cNvSpPr>
          <p:nvPr>
            <p:ph type="sldNum" sz="quarter" idx="5"/>
          </p:nvPr>
        </p:nvSpPr>
        <p:spPr/>
        <p:txBody>
          <a:bodyPr/>
          <a:lstStyle/>
          <a:p>
            <a:fld id="{4DBB4990-0A23-4A10-BE7D-7E64CAB85BE3}" type="slidenum">
              <a:rPr lang="en-US" smtClean="0"/>
              <a:t>5</a:t>
            </a:fld>
            <a:endParaRPr lang="en-US"/>
          </a:p>
        </p:txBody>
      </p:sp>
    </p:spTree>
    <p:extLst>
      <p:ext uri="{BB962C8B-B14F-4D97-AF65-F5344CB8AC3E}">
        <p14:creationId xmlns:p14="http://schemas.microsoft.com/office/powerpoint/2010/main" val="554736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C8A37-30CE-750F-E37C-749BB2EEB0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44E968-540A-E6CC-7103-5E429C7E7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4484F8-91E8-8EEF-DEB9-5ACF402216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p:txBody>
      </p:sp>
      <p:sp>
        <p:nvSpPr>
          <p:cNvPr id="4" name="Slide Number Placeholder 3">
            <a:extLst>
              <a:ext uri="{FF2B5EF4-FFF2-40B4-BE49-F238E27FC236}">
                <a16:creationId xmlns:a16="http://schemas.microsoft.com/office/drawing/2014/main" id="{55646F78-634D-2A58-A090-903923EDB629}"/>
              </a:ext>
            </a:extLst>
          </p:cNvPr>
          <p:cNvSpPr>
            <a:spLocks noGrp="1"/>
          </p:cNvSpPr>
          <p:nvPr>
            <p:ph type="sldNum" sz="quarter" idx="5"/>
          </p:nvPr>
        </p:nvSpPr>
        <p:spPr/>
        <p:txBody>
          <a:bodyPr/>
          <a:lstStyle/>
          <a:p>
            <a:fld id="{4DBB4990-0A23-4A10-BE7D-7E64CAB85BE3}" type="slidenum">
              <a:rPr lang="en-US" smtClean="0"/>
              <a:t>6</a:t>
            </a:fld>
            <a:endParaRPr lang="en-US"/>
          </a:p>
        </p:txBody>
      </p:sp>
    </p:spTree>
    <p:extLst>
      <p:ext uri="{BB962C8B-B14F-4D97-AF65-F5344CB8AC3E}">
        <p14:creationId xmlns:p14="http://schemas.microsoft.com/office/powerpoint/2010/main" val="204728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CiscoSansTT" panose="020B0503020201020303" pitchFamily="34" charset="0"/>
            </a:endParaRPr>
          </a:p>
        </p:txBody>
      </p:sp>
      <p:sp>
        <p:nvSpPr>
          <p:cNvPr id="4" name="Slide Number Placeholder 3"/>
          <p:cNvSpPr>
            <a:spLocks noGrp="1"/>
          </p:cNvSpPr>
          <p:nvPr>
            <p:ph type="sldNum" sz="quarter" idx="5"/>
          </p:nvPr>
        </p:nvSpPr>
        <p:spPr/>
        <p:txBody>
          <a:bodyPr/>
          <a:lstStyle/>
          <a:p>
            <a:fld id="{4DBB4990-0A23-4A10-BE7D-7E64CAB85BE3}" type="slidenum">
              <a:rPr lang="en-US" smtClean="0"/>
              <a:t>7</a:t>
            </a:fld>
            <a:endParaRPr lang="en-US"/>
          </a:p>
        </p:txBody>
      </p:sp>
    </p:spTree>
    <p:extLst>
      <p:ext uri="{BB962C8B-B14F-4D97-AF65-F5344CB8AC3E}">
        <p14:creationId xmlns:p14="http://schemas.microsoft.com/office/powerpoint/2010/main" val="3386954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DD54-20E6-04FB-8B33-D575BC7C4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33658-37BE-2F35-635E-0383FCC81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8AECCA-23AC-4F61-D8AD-2D5C759FEE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83D2CFB-BF4E-D901-52A7-3F3048075034}"/>
              </a:ext>
            </a:extLst>
          </p:cNvPr>
          <p:cNvSpPr>
            <a:spLocks noGrp="1"/>
          </p:cNvSpPr>
          <p:nvPr>
            <p:ph type="sldNum" sz="quarter" idx="5"/>
          </p:nvPr>
        </p:nvSpPr>
        <p:spPr/>
        <p:txBody>
          <a:bodyPr/>
          <a:lstStyle/>
          <a:p>
            <a:fld id="{4DBB4990-0A23-4A10-BE7D-7E64CAB85BE3}" type="slidenum">
              <a:rPr lang="en-US" smtClean="0"/>
              <a:t>8</a:t>
            </a:fld>
            <a:endParaRPr lang="en-US"/>
          </a:p>
        </p:txBody>
      </p:sp>
    </p:spTree>
    <p:extLst>
      <p:ext uri="{BB962C8B-B14F-4D97-AF65-F5344CB8AC3E}">
        <p14:creationId xmlns:p14="http://schemas.microsoft.com/office/powerpoint/2010/main" val="3594678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BEF3-38F8-297F-C69E-B0AFAAFC2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9CF1D7-2EB1-1EEC-5E4B-247B0A911C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9B1E1-2B4B-8E50-359F-A9B90800FF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DC7286C-910F-F456-EEE6-D7E1720C7BCB}"/>
              </a:ext>
            </a:extLst>
          </p:cNvPr>
          <p:cNvSpPr>
            <a:spLocks noGrp="1"/>
          </p:cNvSpPr>
          <p:nvPr>
            <p:ph type="sldNum" sz="quarter" idx="5"/>
          </p:nvPr>
        </p:nvSpPr>
        <p:spPr/>
        <p:txBody>
          <a:bodyPr/>
          <a:lstStyle/>
          <a:p>
            <a:fld id="{4DBB4990-0A23-4A10-BE7D-7E64CAB85BE3}" type="slidenum">
              <a:rPr lang="en-US" smtClean="0"/>
              <a:t>9</a:t>
            </a:fld>
            <a:endParaRPr lang="en-US"/>
          </a:p>
        </p:txBody>
      </p:sp>
    </p:spTree>
    <p:extLst>
      <p:ext uri="{BB962C8B-B14F-4D97-AF65-F5344CB8AC3E}">
        <p14:creationId xmlns:p14="http://schemas.microsoft.com/office/powerpoint/2010/main" val="2007259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Two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68B8A-B8FA-06EC-E6D8-DF0F60F2EFDC}"/>
              </a:ext>
            </a:extLst>
          </p:cNvPr>
          <p:cNvSpPr>
            <a:spLocks noGrp="1"/>
          </p:cNvSpPr>
          <p:nvPr>
            <p:ph type="title" hasCustomPrompt="1"/>
          </p:nvPr>
        </p:nvSpPr>
        <p:spPr>
          <a:xfrm>
            <a:off x="323850" y="1871345"/>
            <a:ext cx="5048063" cy="1555148"/>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512820"/>
            <a:ext cx="5048063" cy="228600"/>
          </a:xfrm>
          <a:noFill/>
        </p:spPr>
        <p:txBody>
          <a:bodyPr/>
          <a:lstStyle>
            <a:lvl1pPr marL="0" indent="0">
              <a:buNone/>
              <a:defRPr sz="1600" b="0"/>
            </a:lvl1pPr>
          </a:lstStyle>
          <a:p>
            <a:pPr lvl="0"/>
            <a:r>
              <a:rPr lang="en-US" dirty="0"/>
              <a:t>Subtitle</a:t>
            </a:r>
          </a:p>
        </p:txBody>
      </p:sp>
      <p:sp>
        <p:nvSpPr>
          <p:cNvPr id="13" name="Text Placeholder 12">
            <a:extLst>
              <a:ext uri="{FF2B5EF4-FFF2-40B4-BE49-F238E27FC236}">
                <a16:creationId xmlns:a16="http://schemas.microsoft.com/office/drawing/2014/main" id="{79E2B63B-5B68-90B7-7A62-17A839591C96}"/>
              </a:ext>
            </a:extLst>
          </p:cNvPr>
          <p:cNvSpPr>
            <a:spLocks noGrp="1"/>
          </p:cNvSpPr>
          <p:nvPr>
            <p:ph type="body" sz="quarter" idx="16" hasCustomPrompt="1"/>
          </p:nvPr>
        </p:nvSpPr>
        <p:spPr>
          <a:xfrm>
            <a:off x="323851" y="4061400"/>
            <a:ext cx="5048090" cy="457200"/>
          </a:xfrm>
        </p:spPr>
        <p:txBody>
          <a:bodyPr anchor="t" anchorCtr="0"/>
          <a:lstStyle>
            <a:lvl1pPr marL="0" indent="0">
              <a:spcBef>
                <a:spcPts val="0"/>
              </a:spcBef>
              <a:spcAft>
                <a:spcPts val="0"/>
              </a:spcAft>
              <a:buNone/>
              <a:defRPr lang="en-US" sz="1400" kern="1200" dirty="0" smtClean="0">
                <a:solidFill>
                  <a:schemeClr val="bg1"/>
                </a:solidFill>
                <a:latin typeface="+mn-lt"/>
                <a:ea typeface="ＭＳ Ｐゴシック" charset="0"/>
                <a:cs typeface="CiscoSans"/>
              </a:defRPr>
            </a:lvl1pPr>
          </a:lstStyle>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Name</a:t>
            </a:r>
          </a:p>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Title placeholder, @social</a:t>
            </a:r>
          </a:p>
        </p:txBody>
      </p:sp>
      <p:sp>
        <p:nvSpPr>
          <p:cNvPr id="4" name="Text Placeholder 5">
            <a:extLst>
              <a:ext uri="{FF2B5EF4-FFF2-40B4-BE49-F238E27FC236}">
                <a16:creationId xmlns:a16="http://schemas.microsoft.com/office/drawing/2014/main" id="{80638510-2998-9359-2A51-B0CA834B6203}"/>
              </a:ext>
            </a:extLst>
          </p:cNvPr>
          <p:cNvSpPr>
            <a:spLocks noGrp="1"/>
          </p:cNvSpPr>
          <p:nvPr>
            <p:ph type="body" sz="quarter" idx="14" hasCustomPrompt="1"/>
          </p:nvPr>
        </p:nvSpPr>
        <p:spPr>
          <a:xfrm>
            <a:off x="323850" y="4676458"/>
            <a:ext cx="5047270" cy="459455"/>
          </a:xfrm>
          <a:noFill/>
        </p:spPr>
        <p:txBody>
          <a:bodyPr anchor="t" anchorCtr="0"/>
          <a:lstStyle>
            <a:lvl1pPr marL="0" indent="0">
              <a:spcAft>
                <a:spcPts val="0"/>
              </a:spcAft>
              <a:buNone/>
              <a:defRPr sz="1400"/>
            </a:lvl1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4643" y="6360518"/>
            <a:ext cx="3906838" cy="497482"/>
          </a:xfrm>
          <a:noFill/>
        </p:spPr>
        <p:txBody>
          <a:bodyPr/>
          <a:lstStyle>
            <a:lvl1pPr marL="0" indent="0" algn="l">
              <a:buNone/>
              <a:defRPr sz="1400">
                <a:solidFill>
                  <a:schemeClr val="bg2"/>
                </a:solidFill>
              </a:defRPr>
            </a:lvl1pPr>
          </a:lstStyle>
          <a:p>
            <a:pPr lvl="0"/>
            <a:r>
              <a:rPr lang="en-US" dirty="0"/>
              <a:t>Date</a:t>
            </a:r>
          </a:p>
        </p:txBody>
      </p:sp>
      <p:sp>
        <p:nvSpPr>
          <p:cNvPr id="23" name="Graphic 21">
            <a:extLst>
              <a:ext uri="{FF2B5EF4-FFF2-40B4-BE49-F238E27FC236}">
                <a16:creationId xmlns:a16="http://schemas.microsoft.com/office/drawing/2014/main" id="{0B51E088-9CCC-0F69-112A-CEC9A65FA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nvSpPr>
        <p:spPr>
          <a:xfrm>
            <a:off x="6107248" y="781243"/>
            <a:ext cx="5303520" cy="5303520"/>
          </a:xfrm>
          <a:custGeom>
            <a:avLst/>
            <a:gdLst>
              <a:gd name="connsiteX0" fmla="*/ 5291567 w 5291566"/>
              <a:gd name="connsiteY0" fmla="*/ 2645783 h 5291566"/>
              <a:gd name="connsiteX1" fmla="*/ 2645783 w 5291566"/>
              <a:gd name="connsiteY1" fmla="*/ 5291567 h 5291566"/>
              <a:gd name="connsiteX2" fmla="*/ 0 w 5291566"/>
              <a:gd name="connsiteY2" fmla="*/ 2645783 h 5291566"/>
              <a:gd name="connsiteX3" fmla="*/ 2645783 w 5291566"/>
              <a:gd name="connsiteY3" fmla="*/ 0 h 5291566"/>
              <a:gd name="connsiteX4" fmla="*/ 5291567 w 5291566"/>
              <a:gd name="connsiteY4" fmla="*/ 2645783 h 529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566" h="5291566">
                <a:moveTo>
                  <a:pt x="5291567" y="2645783"/>
                </a:moveTo>
                <a:cubicBezTo>
                  <a:pt x="5291567" y="4107009"/>
                  <a:pt x="4107009" y="5291567"/>
                  <a:pt x="2645783" y="5291567"/>
                </a:cubicBezTo>
                <a:cubicBezTo>
                  <a:pt x="1184557" y="5291567"/>
                  <a:pt x="0" y="4107009"/>
                  <a:pt x="0" y="2645783"/>
                </a:cubicBezTo>
                <a:cubicBezTo>
                  <a:pt x="0" y="1184557"/>
                  <a:pt x="1184557" y="0"/>
                  <a:pt x="2645783" y="0"/>
                </a:cubicBezTo>
                <a:cubicBezTo>
                  <a:pt x="4107009" y="0"/>
                  <a:pt x="5291567" y="1184557"/>
                  <a:pt x="5291567" y="2645783"/>
                </a:cubicBezTo>
                <a:close/>
              </a:path>
            </a:pathLst>
          </a:custGeom>
          <a:solidFill>
            <a:schemeClr val="tx1"/>
          </a:solidFill>
          <a:ln w="50800" cap="flat">
            <a:gradFill flip="none" rotWithShape="1">
              <a:gsLst>
                <a:gs pos="0">
                  <a:srgbClr val="3070E5"/>
                </a:gs>
                <a:gs pos="35000">
                  <a:srgbClr val="1ABBE9"/>
                </a:gs>
                <a:gs pos="43000">
                  <a:srgbClr val="1ABBE9"/>
                </a:gs>
                <a:gs pos="60000">
                  <a:srgbClr val="FD017F"/>
                </a:gs>
                <a:gs pos="100000">
                  <a:srgbClr val="FCA601"/>
                </a:gs>
              </a:gsLst>
              <a:lin ang="0" scaled="1"/>
              <a:tileRect/>
            </a:gradFill>
            <a:prstDash val="solid"/>
            <a:miter/>
          </a:ln>
        </p:spPr>
        <p:txBody>
          <a:bodyPr rtlCol="0" anchor="ctr"/>
          <a:lstStyle/>
          <a:p>
            <a:endParaRPr lang="en-US" dirty="0"/>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spTree>
    <p:extLst>
      <p:ext uri="{BB962C8B-B14F-4D97-AF65-F5344CB8AC3E}">
        <p14:creationId xmlns:p14="http://schemas.microsoft.com/office/powerpoint/2010/main" val="99932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92874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Only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1400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Slide Title, Top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B629D-1461-3E6E-194F-1E2781C58CDE}"/>
              </a:ext>
            </a:extLst>
          </p:cNvPr>
          <p:cNvSpPr>
            <a:spLocks noGrp="1"/>
          </p:cNvSpPr>
          <p:nvPr>
            <p:ph type="title"/>
          </p:nvPr>
        </p:nvSpPr>
        <p:spPr>
          <a:xfrm>
            <a:off x="323850" y="298146"/>
            <a:ext cx="4703763" cy="946454"/>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402D1E1-C16C-597A-29F4-4F0B59039571}"/>
              </a:ext>
            </a:extLst>
          </p:cNvPr>
          <p:cNvSpPr>
            <a:spLocks noGrp="1"/>
          </p:cNvSpPr>
          <p:nvPr>
            <p:ph type="body" sz="quarter" idx="11" hasCustomPrompt="1"/>
          </p:nvPr>
        </p:nvSpPr>
        <p:spPr>
          <a:xfrm>
            <a:off x="6184900" y="320675"/>
            <a:ext cx="5683250" cy="923925"/>
          </a:xfrm>
        </p:spPr>
        <p:txBody>
          <a:bodyPr/>
          <a:lstStyle>
            <a:lvl1pPr marL="0" indent="0">
              <a:buNone/>
              <a:defRPr sz="1800" b="0"/>
            </a:lvl1pPr>
            <a:lvl2pPr marL="182880" indent="0">
              <a:buNone/>
              <a:defRPr sz="1600" b="0"/>
            </a:lvl2pPr>
            <a:lvl3pPr marL="365760" indent="0">
              <a:buNone/>
              <a:defRPr sz="1400" b="0"/>
            </a:lvl3pPr>
            <a:lvl4pPr marL="548640" indent="0">
              <a:buNone/>
              <a:defRPr sz="1200" b="0"/>
            </a:lvl4pPr>
            <a:lvl5pPr marL="731520" indent="0">
              <a:buNone/>
              <a:defRPr sz="1100" b="0"/>
            </a:lvl5pPr>
          </a:lstStyle>
          <a:p>
            <a:pPr lvl="0"/>
            <a:r>
              <a:rPr lang="en-US" dirty="0"/>
              <a:t>Subheading placeholder</a:t>
            </a:r>
          </a:p>
        </p:txBody>
      </p:sp>
      <p:sp>
        <p:nvSpPr>
          <p:cNvPr id="4" name="Footer Placeholder 3">
            <a:extLst>
              <a:ext uri="{FF2B5EF4-FFF2-40B4-BE49-F238E27FC236}">
                <a16:creationId xmlns:a16="http://schemas.microsoft.com/office/drawing/2014/main" id="{60599622-5FA2-FEEE-3C33-0A896ADDB122}"/>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76935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Only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solidFill>
                  <a:schemeClr val="bg1"/>
                </a:solidFill>
              </a:defRPr>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76274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6A259C3D-581C-B8BC-32B4-EE2B22A753A2}"/>
              </a:ext>
            </a:extLst>
          </p:cNvPr>
          <p:cNvSpPr>
            <a:spLocks noGrp="1"/>
          </p:cNvSpPr>
          <p:nvPr>
            <p:ph type="body" sz="quarter" idx="13" hasCustomPrompt="1"/>
          </p:nvPr>
        </p:nvSpPr>
        <p:spPr>
          <a:xfrm>
            <a:off x="323850" y="1114425"/>
            <a:ext cx="5772150" cy="441325"/>
          </a:xfrm>
        </p:spPr>
        <p:txBody>
          <a:bodyPr/>
          <a:lstStyle>
            <a:lvl1pPr marL="0" indent="0">
              <a:buNone/>
              <a:defRPr sz="160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36818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 Slide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70109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 Slide, Section, Title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9785467-C0DB-C17E-5173-C6C6A323A1C3}"/>
              </a:ext>
            </a:extLst>
          </p:cNvPr>
          <p:cNvSpPr>
            <a:spLocks noGrp="1"/>
          </p:cNvSpPr>
          <p:nvPr>
            <p:ph type="body" sz="quarter" idx="12" hasCustomPrompt="1"/>
          </p:nvPr>
        </p:nvSpPr>
        <p:spPr>
          <a:xfrm>
            <a:off x="323850" y="0"/>
            <a:ext cx="5772150" cy="466342"/>
          </a:xfrm>
        </p:spPr>
        <p:txBody>
          <a:bodyPr anchor="b" anchorCtr="0"/>
          <a:lstStyle>
            <a:lvl1pPr marL="0" indent="0">
              <a:buNone/>
              <a:defRPr sz="1200"/>
            </a:lvl1pPr>
            <a:lvl2pPr marL="182880" indent="0">
              <a:buNone/>
              <a:defRPr sz="1100"/>
            </a:lvl2pPr>
            <a:lvl3pPr marL="365760" indent="0">
              <a:buNone/>
              <a:defRPr sz="1050"/>
            </a:lvl3pPr>
            <a:lvl4pPr marL="548640" indent="0">
              <a:buNone/>
              <a:defRPr sz="1000"/>
            </a:lvl4pPr>
            <a:lvl5pPr marL="731520" indent="0">
              <a:buNone/>
              <a:defRPr sz="9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5281613" cy="1247775"/>
          </a:xfrm>
        </p:spPr>
        <p:txBody>
          <a:bodyPr wrap="square" anchor="t"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71303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 Slide, Section, Title 2">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376922-1A18-EB35-1718-708DF44FBF1B}"/>
              </a:ext>
            </a:extLst>
          </p:cNvPr>
          <p:cNvSpPr>
            <a:spLocks noGrp="1"/>
          </p:cNvSpPr>
          <p:nvPr>
            <p:ph type="body" sz="quarter" idx="13" hasCustomPrompt="1"/>
          </p:nvPr>
        </p:nvSpPr>
        <p:spPr>
          <a:xfrm>
            <a:off x="323850" y="0"/>
            <a:ext cx="5772150" cy="466344"/>
          </a:xfrm>
        </p:spPr>
        <p:txBody>
          <a:bodyPr anchor="b" anchorCtr="0"/>
          <a:lstStyle>
            <a:lvl1pPr marL="0" indent="0">
              <a:buNone/>
              <a:defRPr sz="120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41070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 Slide Title, Body Cop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6" name="Text Placeholder 5">
            <a:extLst>
              <a:ext uri="{FF2B5EF4-FFF2-40B4-BE49-F238E27FC236}">
                <a16:creationId xmlns:a16="http://schemas.microsoft.com/office/drawing/2014/main" id="{D6125826-3231-68F4-7FEE-8A01F6F42B51}"/>
              </a:ext>
            </a:extLst>
          </p:cNvPr>
          <p:cNvSpPr>
            <a:spLocks noGrp="1"/>
          </p:cNvSpPr>
          <p:nvPr>
            <p:ph type="body" sz="quarter" idx="12"/>
          </p:nvPr>
        </p:nvSpPr>
        <p:spPr>
          <a:xfrm>
            <a:off x="6581774" y="1244600"/>
            <a:ext cx="5286375" cy="4367213"/>
          </a:xfrm>
        </p:spPr>
        <p:txBody>
          <a:bodyPr anchor="ctr" anchorCtr="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039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 Slide Section, Title, Body Cop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6" name="Text Placeholder 5">
            <a:extLst>
              <a:ext uri="{FF2B5EF4-FFF2-40B4-BE49-F238E27FC236}">
                <a16:creationId xmlns:a16="http://schemas.microsoft.com/office/drawing/2014/main" id="{D6125826-3231-68F4-7FEE-8A01F6F42B51}"/>
              </a:ext>
            </a:extLst>
          </p:cNvPr>
          <p:cNvSpPr>
            <a:spLocks noGrp="1"/>
          </p:cNvSpPr>
          <p:nvPr>
            <p:ph type="body" sz="quarter" idx="12"/>
          </p:nvPr>
        </p:nvSpPr>
        <p:spPr>
          <a:xfrm>
            <a:off x="6581774" y="1244600"/>
            <a:ext cx="5286375" cy="4367213"/>
          </a:xfrm>
        </p:spPr>
        <p:txBody>
          <a:bodyPr anchor="ctr" anchorCtr="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73B0377C-E9B5-910F-ED3D-37BEFE794881}"/>
              </a:ext>
            </a:extLst>
          </p:cNvPr>
          <p:cNvSpPr>
            <a:spLocks noGrp="1"/>
          </p:cNvSpPr>
          <p:nvPr>
            <p:ph type="body" sz="quarter" idx="14" hasCustomPrompt="1"/>
          </p:nvPr>
        </p:nvSpPr>
        <p:spPr>
          <a:xfrm>
            <a:off x="323850" y="0"/>
            <a:ext cx="5772150" cy="466344"/>
          </a:xfrm>
        </p:spPr>
        <p:txBody>
          <a:bodyPr anchor="b" anchorCtr="0"/>
          <a:lstStyle>
            <a:lvl1pPr marL="0" indent="0">
              <a:buNone/>
              <a:defRPr sz="120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dirty="0"/>
              <a:t>Section title</a:t>
            </a:r>
          </a:p>
        </p:txBody>
      </p:sp>
    </p:spTree>
    <p:extLst>
      <p:ext uri="{BB962C8B-B14F-4D97-AF65-F5344CB8AC3E}">
        <p14:creationId xmlns:p14="http://schemas.microsoft.com/office/powerpoint/2010/main" val="75945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Two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FAB65E-774E-7C2F-9733-CE6410F8652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1260471"/>
            <a:ext cx="10888663" cy="435134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18122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82746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436086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85792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323851" y="249237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6381751" y="249475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482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dirty="0"/>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23848" y="2179638"/>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4358639" y="2179638"/>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8393430" y="2181225"/>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51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30200"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3351107"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6372014"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a:extLst>
              <a:ext uri="{FF2B5EF4-FFF2-40B4-BE49-F238E27FC236}">
                <a16:creationId xmlns:a16="http://schemas.microsoft.com/office/drawing/2014/main" id="{DDFF45C9-081C-CA2E-F4A7-8383A93B6B05}"/>
              </a:ext>
            </a:extLst>
          </p:cNvPr>
          <p:cNvSpPr>
            <a:spLocks noGrp="1"/>
          </p:cNvSpPr>
          <p:nvPr>
            <p:ph type="body" sz="quarter" idx="16"/>
          </p:nvPr>
        </p:nvSpPr>
        <p:spPr>
          <a:xfrm>
            <a:off x="9392920"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28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5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3020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271018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509016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a:extLst>
              <a:ext uri="{FF2B5EF4-FFF2-40B4-BE49-F238E27FC236}">
                <a16:creationId xmlns:a16="http://schemas.microsoft.com/office/drawing/2014/main" id="{DDFF45C9-081C-CA2E-F4A7-8383A93B6B05}"/>
              </a:ext>
            </a:extLst>
          </p:cNvPr>
          <p:cNvSpPr>
            <a:spLocks noGrp="1"/>
          </p:cNvSpPr>
          <p:nvPr>
            <p:ph type="body" sz="quarter" idx="16"/>
          </p:nvPr>
        </p:nvSpPr>
        <p:spPr>
          <a:xfrm>
            <a:off x="747014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3B7038BF-5DE9-94EF-1E39-92627DD8ACA8}"/>
              </a:ext>
            </a:extLst>
          </p:cNvPr>
          <p:cNvSpPr>
            <a:spLocks noGrp="1"/>
          </p:cNvSpPr>
          <p:nvPr>
            <p:ph type="body" sz="quarter" idx="17"/>
          </p:nvPr>
        </p:nvSpPr>
        <p:spPr>
          <a:xfrm>
            <a:off x="9850120" y="2181225"/>
            <a:ext cx="2011680" cy="249396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20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 Slide, Title, Photo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5281613" cy="1258888"/>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6107430" y="320675"/>
            <a:ext cx="5760720" cy="5759451"/>
          </a:xfrm>
          <a:prstGeom prst="roundRect">
            <a:avLst>
              <a:gd name="adj" fmla="val 1618"/>
            </a:avLst>
          </a:prstGeom>
          <a:solidFill>
            <a:schemeClr val="bg1">
              <a:alpha val="10000"/>
            </a:schemeClr>
          </a:solidFill>
        </p:spPr>
        <p:txBody>
          <a:bodyPr tIns="155448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16958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 Photo,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7235825" cy="947738"/>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8140700" y="320675"/>
            <a:ext cx="3727450" cy="5759451"/>
          </a:xfrm>
          <a:prstGeom prst="roundRect">
            <a:avLst>
              <a:gd name="adj" fmla="val 1618"/>
            </a:avLst>
          </a:prstGeom>
          <a:solidFill>
            <a:schemeClr val="bg1">
              <a:alpha val="10000"/>
            </a:schemeClr>
          </a:solidFill>
        </p:spPr>
        <p:txBody>
          <a:bodyPr tIns="137160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0092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 Photo,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3328987" cy="1258888"/>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4049713" y="320676"/>
            <a:ext cx="7818436" cy="5754688"/>
          </a:xfrm>
          <a:prstGeom prst="roundRect">
            <a:avLst>
              <a:gd name="adj" fmla="val 1618"/>
            </a:avLst>
          </a:prstGeom>
          <a:solidFill>
            <a:schemeClr val="bg1">
              <a:alpha val="10000"/>
            </a:schemeClr>
          </a:solidFill>
        </p:spPr>
        <p:txBody>
          <a:bodyPr tIns="146304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88004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Slide Title, Photo 3">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3116793"/>
            <a:ext cx="5284788" cy="1246188"/>
          </a:xfrm>
        </p:spPr>
        <p:txBody>
          <a:bodyPr wrap="square" anchor="t" anchorCtr="0">
            <a:noAutofit/>
          </a:bodyPr>
          <a:lstStyle>
            <a:lvl1pPr>
              <a:defRPr/>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903A889C-4BCD-59AA-132B-C3FD4F8E65F1}"/>
              </a:ext>
            </a:extLst>
          </p:cNvPr>
          <p:cNvSpPr>
            <a:spLocks noGrp="1"/>
          </p:cNvSpPr>
          <p:nvPr>
            <p:ph type="pic" sz="quarter" idx="12" hasCustomPrompt="1"/>
          </p:nvPr>
        </p:nvSpPr>
        <p:spPr>
          <a:xfrm>
            <a:off x="6184901" y="795338"/>
            <a:ext cx="5284788" cy="5284788"/>
          </a:xfrm>
          <a:prstGeom prst="roundRect">
            <a:avLst>
              <a:gd name="adj" fmla="val 1618"/>
            </a:avLst>
          </a:prstGeom>
          <a:solidFill>
            <a:schemeClr val="bg1">
              <a:alpha val="10000"/>
            </a:schemeClr>
          </a:solidFill>
        </p:spPr>
        <p:txBody>
          <a:bodyPr tIns="146304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82166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 Slide Title, Section, Body, 2/3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solidFill>
                  <a:schemeClr val="bg1"/>
                </a:solidFill>
              </a:defRPr>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49" y="622300"/>
            <a:ext cx="3328989" cy="1558925"/>
          </a:xfrm>
        </p:spPr>
        <p:txBody>
          <a:bodyPr/>
          <a:lstStyle>
            <a:lvl1pPr>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6653D0B-638B-EB5D-F379-EF10C80DCCA3}"/>
              </a:ext>
            </a:extLst>
          </p:cNvPr>
          <p:cNvSpPr>
            <a:spLocks noGrp="1"/>
          </p:cNvSpPr>
          <p:nvPr>
            <p:ph type="body" sz="quarter" idx="13"/>
          </p:nvPr>
        </p:nvSpPr>
        <p:spPr>
          <a:xfrm>
            <a:off x="323851" y="3429000"/>
            <a:ext cx="3328988" cy="2646363"/>
          </a:xfrm>
        </p:spPr>
        <p:txBody>
          <a:bodyPr anchor="b" anchorCtr="0"/>
          <a:lstStyle>
            <a:lvl1pPr marL="0" indent="0">
              <a:buNone/>
              <a:defRPr sz="160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5">
            <a:extLst>
              <a:ext uri="{FF2B5EF4-FFF2-40B4-BE49-F238E27FC236}">
                <a16:creationId xmlns:a16="http://schemas.microsoft.com/office/drawing/2014/main" id="{798C8AA3-6350-A299-E288-D693A8EC8932}"/>
              </a:ext>
            </a:extLst>
          </p:cNvPr>
          <p:cNvSpPr>
            <a:spLocks noGrp="1"/>
          </p:cNvSpPr>
          <p:nvPr>
            <p:ph type="pic" sz="quarter" idx="14" hasCustomPrompt="1"/>
          </p:nvPr>
        </p:nvSpPr>
        <p:spPr>
          <a:xfrm>
            <a:off x="4049713" y="622300"/>
            <a:ext cx="7818436" cy="5453063"/>
          </a:xfrm>
          <a:prstGeom prst="roundRect">
            <a:avLst>
              <a:gd name="adj" fmla="val 1618"/>
            </a:avLst>
          </a:prstGeom>
          <a:solidFill>
            <a:schemeClr val="bg1">
              <a:alpha val="10000"/>
            </a:schemeClr>
          </a:solidFill>
        </p:spPr>
        <p:txBody>
          <a:bodyPr tIns="146304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35314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Slide Section, Title 1, Photo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9785467-C0DB-C17E-5173-C6C6A323A1C3}"/>
              </a:ext>
            </a:extLst>
          </p:cNvPr>
          <p:cNvSpPr>
            <a:spLocks noGrp="1"/>
          </p:cNvSpPr>
          <p:nvPr>
            <p:ph type="body" sz="quarter" idx="12" hasCustomPrompt="1"/>
          </p:nvPr>
        </p:nvSpPr>
        <p:spPr>
          <a:xfrm>
            <a:off x="323850" y="0"/>
            <a:ext cx="5772150" cy="466342"/>
          </a:xfrm>
        </p:spPr>
        <p:txBody>
          <a:bodyPr anchor="b" anchorCtr="0"/>
          <a:lstStyle>
            <a:lvl1pPr marL="0" indent="0">
              <a:buNone/>
              <a:defRPr sz="1200"/>
            </a:lvl1pPr>
            <a:lvl2pPr marL="182880" indent="0">
              <a:buNone/>
              <a:defRPr sz="1100"/>
            </a:lvl2pPr>
            <a:lvl3pPr marL="365760" indent="0">
              <a:buNone/>
              <a:defRPr sz="1050"/>
            </a:lvl3pPr>
            <a:lvl4pPr marL="548640" indent="0">
              <a:buNone/>
              <a:defRPr sz="1000"/>
            </a:lvl4pPr>
            <a:lvl5pPr marL="731520" indent="0">
              <a:buNone/>
              <a:defRPr sz="9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5281613" cy="1247775"/>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2739B37-658D-FBF5-94C3-66EECB73F7D0}"/>
              </a:ext>
            </a:extLst>
          </p:cNvPr>
          <p:cNvSpPr>
            <a:spLocks noGrp="1"/>
          </p:cNvSpPr>
          <p:nvPr>
            <p:ph type="pic" sz="quarter" idx="13" hasCustomPrompt="1"/>
          </p:nvPr>
        </p:nvSpPr>
        <p:spPr>
          <a:xfrm>
            <a:off x="6096001" y="320675"/>
            <a:ext cx="5766436" cy="5754687"/>
          </a:xfrm>
          <a:prstGeom prst="roundRect">
            <a:avLst>
              <a:gd name="adj" fmla="val 1714"/>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a:t>
            </a:r>
            <a:br>
              <a:rPr lang="en-US" dirty="0"/>
            </a:br>
            <a:r>
              <a:rPr lang="en-US" dirty="0"/>
              <a:t>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02423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1, Four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68B8A-B8FA-06EC-E6D8-DF0F60F2EFDC}"/>
              </a:ext>
            </a:extLst>
          </p:cNvPr>
          <p:cNvSpPr>
            <a:spLocks noGrp="1"/>
          </p:cNvSpPr>
          <p:nvPr>
            <p:ph type="title" hasCustomPrompt="1"/>
          </p:nvPr>
        </p:nvSpPr>
        <p:spPr>
          <a:xfrm>
            <a:off x="323850" y="1244600"/>
            <a:ext cx="5048063" cy="1555148"/>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2886075"/>
            <a:ext cx="5048063" cy="228600"/>
          </a:xfrm>
          <a:noFill/>
        </p:spPr>
        <p:txBody>
          <a:bodyPr/>
          <a:lstStyle>
            <a:lvl1pPr marL="0" indent="0">
              <a:buNone/>
              <a:defRPr sz="1600" b="0"/>
            </a:lvl1pPr>
          </a:lstStyle>
          <a:p>
            <a:pPr lvl="0"/>
            <a:r>
              <a:rPr lang="en-US" dirty="0"/>
              <a:t>Subtitle</a:t>
            </a:r>
          </a:p>
        </p:txBody>
      </p:sp>
      <p:sp>
        <p:nvSpPr>
          <p:cNvPr id="13" name="Text Placeholder 12">
            <a:extLst>
              <a:ext uri="{FF2B5EF4-FFF2-40B4-BE49-F238E27FC236}">
                <a16:creationId xmlns:a16="http://schemas.microsoft.com/office/drawing/2014/main" id="{79E2B63B-5B68-90B7-7A62-17A839591C96}"/>
              </a:ext>
            </a:extLst>
          </p:cNvPr>
          <p:cNvSpPr>
            <a:spLocks noGrp="1"/>
          </p:cNvSpPr>
          <p:nvPr>
            <p:ph type="body" sz="quarter" idx="16" hasCustomPrompt="1"/>
          </p:nvPr>
        </p:nvSpPr>
        <p:spPr>
          <a:xfrm>
            <a:off x="323851" y="3428789"/>
            <a:ext cx="5048090" cy="457200"/>
          </a:xfrm>
        </p:spPr>
        <p:txBody>
          <a:bodyPr anchor="b" anchorCtr="0"/>
          <a:lstStyle>
            <a:lvl1pPr marL="0" indent="0">
              <a:spcBef>
                <a:spcPts val="0"/>
              </a:spcBef>
              <a:spcAft>
                <a:spcPts val="0"/>
              </a:spcAft>
              <a:buNone/>
              <a:defRPr lang="en-US" sz="1400" kern="1200" dirty="0" smtClean="0">
                <a:solidFill>
                  <a:schemeClr val="bg1"/>
                </a:solidFill>
                <a:latin typeface="+mn-lt"/>
                <a:ea typeface="ＭＳ Ｐゴシック" charset="0"/>
                <a:cs typeface="CiscoSans"/>
              </a:defRPr>
            </a:lvl1pPr>
          </a:lstStyle>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Name</a:t>
            </a:r>
          </a:p>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Title placeholder, @social</a:t>
            </a:r>
          </a:p>
        </p:txBody>
      </p:sp>
      <p:sp>
        <p:nvSpPr>
          <p:cNvPr id="4" name="Text Placeholder 5">
            <a:extLst>
              <a:ext uri="{FF2B5EF4-FFF2-40B4-BE49-F238E27FC236}">
                <a16:creationId xmlns:a16="http://schemas.microsoft.com/office/drawing/2014/main" id="{80638510-2998-9359-2A51-B0CA834B6203}"/>
              </a:ext>
            </a:extLst>
          </p:cNvPr>
          <p:cNvSpPr>
            <a:spLocks noGrp="1"/>
          </p:cNvSpPr>
          <p:nvPr>
            <p:ph type="body" sz="quarter" idx="14" hasCustomPrompt="1"/>
          </p:nvPr>
        </p:nvSpPr>
        <p:spPr>
          <a:xfrm>
            <a:off x="323850" y="4051300"/>
            <a:ext cx="5047270" cy="459455"/>
          </a:xfrm>
          <a:noFill/>
        </p:spPr>
        <p:txBody>
          <a:bodyPr anchor="b" anchorCtr="0"/>
          <a:lstStyle>
            <a:lvl1pPr marL="0" indent="0">
              <a:spcAft>
                <a:spcPts val="0"/>
              </a:spcAft>
              <a:buNone/>
              <a:defRPr sz="1400"/>
            </a:lvl1pPr>
          </a:lstStyle>
          <a:p>
            <a:pPr lvl="0"/>
            <a:r>
              <a:rPr lang="en-US" dirty="0"/>
              <a:t>Speaker Name</a:t>
            </a:r>
          </a:p>
          <a:p>
            <a:pPr lvl="0"/>
            <a:r>
              <a:rPr lang="en-US" dirty="0"/>
              <a:t>Speaker Title placeholder, @social</a:t>
            </a:r>
          </a:p>
        </p:txBody>
      </p:sp>
      <p:sp>
        <p:nvSpPr>
          <p:cNvPr id="5" name="Text Placeholder 4">
            <a:extLst>
              <a:ext uri="{FF2B5EF4-FFF2-40B4-BE49-F238E27FC236}">
                <a16:creationId xmlns:a16="http://schemas.microsoft.com/office/drawing/2014/main" id="{1C0E61D1-59EB-7A86-0D12-9388193F45D9}"/>
              </a:ext>
            </a:extLst>
          </p:cNvPr>
          <p:cNvSpPr>
            <a:spLocks noGrp="1"/>
          </p:cNvSpPr>
          <p:nvPr>
            <p:ph type="body" sz="quarter" idx="17" hasCustomPrompt="1"/>
          </p:nvPr>
        </p:nvSpPr>
        <p:spPr>
          <a:xfrm>
            <a:off x="323849" y="4681134"/>
            <a:ext cx="5046663" cy="457200"/>
          </a:xfrm>
        </p:spPr>
        <p:txBody>
          <a:bodyPr anchor="b" anchorCtr="0"/>
          <a:lstStyle>
            <a:lvl1pPr marL="0" indent="0">
              <a:spcAft>
                <a:spcPts val="0"/>
              </a:spcAft>
              <a:buNone/>
              <a:defRPr lang="en-US" sz="1400" kern="1200" dirty="0" smtClean="0">
                <a:solidFill>
                  <a:schemeClr val="bg1"/>
                </a:solidFill>
                <a:latin typeface="+mn-lt"/>
                <a:ea typeface="ＭＳ Ｐゴシック" charset="0"/>
                <a:cs typeface="CiscoSans"/>
              </a:defRPr>
            </a:lvl1pPr>
            <a:lvl2pPr marL="182880" indent="0">
              <a:spcAft>
                <a:spcPts val="0"/>
              </a:spcAft>
              <a:buNone/>
              <a:defRPr sz="1400"/>
            </a:lvl2pPr>
            <a:lvl3pPr marL="365760" indent="0">
              <a:spcAft>
                <a:spcPts val="0"/>
              </a:spcAft>
              <a:buNone/>
              <a:defRPr sz="1200"/>
            </a:lvl3pPr>
            <a:lvl4pPr marL="548640" indent="0">
              <a:spcAft>
                <a:spcPts val="0"/>
              </a:spcAft>
              <a:buNone/>
              <a:defRPr sz="1100"/>
            </a:lvl4pPr>
            <a:lvl5pPr marL="731520" indent="0">
              <a:spcAft>
                <a:spcPts val="0"/>
              </a:spcAft>
              <a:buNone/>
              <a:defRPr sz="1050"/>
            </a:lvl5pPr>
          </a:lstStyle>
          <a:p>
            <a:pPr marL="0" lvl="0" indent="0" algn="l" defTabSz="912276" rtl="0" eaLnBrk="1" fontAlgn="base" hangingPunct="1">
              <a:lnSpc>
                <a:spcPct val="100000"/>
              </a:lnSpc>
              <a:spcBef>
                <a:spcPts val="0"/>
              </a:spcBef>
              <a:spcAft>
                <a:spcPts val="0"/>
              </a:spcAft>
              <a:buClr>
                <a:schemeClr val="bg1"/>
              </a:buClr>
              <a:buSzPct val="100000"/>
              <a:buFont typeface="Arial" panose="020B0604020202020204" pitchFamily="34" charset="0"/>
              <a:buNone/>
            </a:pPr>
            <a:r>
              <a:rPr lang="en-US" dirty="0"/>
              <a:t>Speaker Name</a:t>
            </a:r>
          </a:p>
          <a:p>
            <a:pPr marL="0" lvl="0" indent="0" algn="l" defTabSz="912276" rtl="0" eaLnBrk="1" fontAlgn="base" hangingPunct="1">
              <a:lnSpc>
                <a:spcPct val="100000"/>
              </a:lnSpc>
              <a:spcBef>
                <a:spcPts val="0"/>
              </a:spcBef>
              <a:spcAft>
                <a:spcPts val="0"/>
              </a:spcAft>
              <a:buClr>
                <a:schemeClr val="bg1"/>
              </a:buClr>
              <a:buSzPct val="100000"/>
              <a:buFont typeface="Arial" panose="020B0604020202020204" pitchFamily="34" charset="0"/>
              <a:buNone/>
            </a:pPr>
            <a:r>
              <a:rPr lang="en-US" dirty="0"/>
              <a:t>Speaker Title placeholder, @social</a:t>
            </a:r>
          </a:p>
        </p:txBody>
      </p:sp>
      <p:sp>
        <p:nvSpPr>
          <p:cNvPr id="7" name="Text Placeholder 6">
            <a:extLst>
              <a:ext uri="{FF2B5EF4-FFF2-40B4-BE49-F238E27FC236}">
                <a16:creationId xmlns:a16="http://schemas.microsoft.com/office/drawing/2014/main" id="{D175C0FC-DD02-0704-8A17-1B3037F861D2}"/>
              </a:ext>
            </a:extLst>
          </p:cNvPr>
          <p:cNvSpPr>
            <a:spLocks noGrp="1"/>
          </p:cNvSpPr>
          <p:nvPr>
            <p:ph type="body" sz="quarter" idx="18" hasCustomPrompt="1"/>
          </p:nvPr>
        </p:nvSpPr>
        <p:spPr>
          <a:xfrm>
            <a:off x="323848" y="5306439"/>
            <a:ext cx="5046663" cy="457200"/>
          </a:xfrm>
        </p:spPr>
        <p:txBody>
          <a:bodyPr anchor="b" anchorCtr="0"/>
          <a:lstStyle>
            <a:lvl1pPr marL="0" indent="0">
              <a:spcAft>
                <a:spcPts val="0"/>
              </a:spcAft>
              <a:buNone/>
              <a:defRPr sz="1400"/>
            </a:lvl1pPr>
            <a:lvl2pPr marL="182880" indent="0">
              <a:buNone/>
              <a:defRPr sz="1200"/>
            </a:lvl2pPr>
            <a:lvl3pPr marL="365760" indent="0">
              <a:buNone/>
              <a:defRPr sz="1100"/>
            </a:lvl3pPr>
            <a:lvl4pPr marL="548640" indent="0">
              <a:buNone/>
              <a:defRPr sz="1050"/>
            </a:lvl4pPr>
            <a:lvl5pPr marL="731520" indent="0">
              <a:buNone/>
              <a:defRPr sz="1000"/>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4643" y="6360518"/>
            <a:ext cx="3906838" cy="497482"/>
          </a:xfrm>
          <a:noFill/>
        </p:spPr>
        <p:txBody>
          <a:bodyPr/>
          <a:lstStyle>
            <a:lvl1pPr marL="0" indent="0" algn="l">
              <a:buNone/>
              <a:defRPr sz="1400">
                <a:solidFill>
                  <a:schemeClr val="bg2"/>
                </a:solidFill>
              </a:defRPr>
            </a:lvl1pPr>
          </a:lstStyle>
          <a:p>
            <a:pPr lvl="0"/>
            <a:r>
              <a:rPr lang="en-US" dirty="0"/>
              <a:t>Date</a:t>
            </a:r>
          </a:p>
        </p:txBody>
      </p:sp>
      <p:sp>
        <p:nvSpPr>
          <p:cNvPr id="23" name="Graphic 21">
            <a:extLst>
              <a:ext uri="{FF2B5EF4-FFF2-40B4-BE49-F238E27FC236}">
                <a16:creationId xmlns:a16="http://schemas.microsoft.com/office/drawing/2014/main" id="{0B51E088-9CCC-0F69-112A-CEC9A65FA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nvSpPr>
        <p:spPr>
          <a:xfrm>
            <a:off x="6107248" y="781243"/>
            <a:ext cx="5303520" cy="5303520"/>
          </a:xfrm>
          <a:custGeom>
            <a:avLst/>
            <a:gdLst>
              <a:gd name="connsiteX0" fmla="*/ 5291567 w 5291566"/>
              <a:gd name="connsiteY0" fmla="*/ 2645783 h 5291566"/>
              <a:gd name="connsiteX1" fmla="*/ 2645783 w 5291566"/>
              <a:gd name="connsiteY1" fmla="*/ 5291567 h 5291566"/>
              <a:gd name="connsiteX2" fmla="*/ 0 w 5291566"/>
              <a:gd name="connsiteY2" fmla="*/ 2645783 h 5291566"/>
              <a:gd name="connsiteX3" fmla="*/ 2645783 w 5291566"/>
              <a:gd name="connsiteY3" fmla="*/ 0 h 5291566"/>
              <a:gd name="connsiteX4" fmla="*/ 5291567 w 5291566"/>
              <a:gd name="connsiteY4" fmla="*/ 2645783 h 529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566" h="5291566">
                <a:moveTo>
                  <a:pt x="5291567" y="2645783"/>
                </a:moveTo>
                <a:cubicBezTo>
                  <a:pt x="5291567" y="4107009"/>
                  <a:pt x="4107009" y="5291567"/>
                  <a:pt x="2645783" y="5291567"/>
                </a:cubicBezTo>
                <a:cubicBezTo>
                  <a:pt x="1184557" y="5291567"/>
                  <a:pt x="0" y="4107009"/>
                  <a:pt x="0" y="2645783"/>
                </a:cubicBezTo>
                <a:cubicBezTo>
                  <a:pt x="0" y="1184557"/>
                  <a:pt x="1184557" y="0"/>
                  <a:pt x="2645783" y="0"/>
                </a:cubicBezTo>
                <a:cubicBezTo>
                  <a:pt x="4107009" y="0"/>
                  <a:pt x="5291567" y="1184557"/>
                  <a:pt x="5291567" y="2645783"/>
                </a:cubicBezTo>
                <a:close/>
              </a:path>
            </a:pathLst>
          </a:custGeom>
          <a:solidFill>
            <a:schemeClr val="tx1"/>
          </a:solidFill>
          <a:ln w="50800" cap="flat">
            <a:gradFill flip="none" rotWithShape="1">
              <a:gsLst>
                <a:gs pos="0">
                  <a:srgbClr val="3070E5"/>
                </a:gs>
                <a:gs pos="35000">
                  <a:srgbClr val="1ABBE9"/>
                </a:gs>
                <a:gs pos="43000">
                  <a:srgbClr val="1ABBE9"/>
                </a:gs>
                <a:gs pos="60000">
                  <a:srgbClr val="FD017F"/>
                </a:gs>
                <a:gs pos="100000">
                  <a:srgbClr val="FCA601"/>
                </a:gs>
              </a:gsLst>
              <a:lin ang="0" scaled="1"/>
              <a:tileRect/>
            </a:gradFill>
            <a:prstDash val="solid"/>
            <a:miter/>
          </a:ln>
        </p:spPr>
        <p:txBody>
          <a:bodyPr rtlCol="0" anchor="ctr"/>
          <a:lstStyle/>
          <a:p>
            <a:pPr lvl="0"/>
            <a:endParaRPr lang="en-US" dirty="0"/>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spTree>
    <p:extLst>
      <p:ext uri="{BB962C8B-B14F-4D97-AF65-F5344CB8AC3E}">
        <p14:creationId xmlns:p14="http://schemas.microsoft.com/office/powerpoint/2010/main" val="157797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Full Margin Photo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323850" y="952500"/>
            <a:ext cx="11544300" cy="5122863"/>
          </a:xfrm>
          <a:prstGeom prst="roundRect">
            <a:avLst>
              <a:gd name="adj" fmla="val 1503"/>
            </a:avLst>
          </a:prstGeom>
          <a:solidFill>
            <a:schemeClr val="bg1">
              <a:alpha val="10000"/>
            </a:schemeClr>
          </a:solidFill>
        </p:spPr>
        <p:txBody>
          <a:bodyPr vert="horz" lIns="0" tIns="118872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Tree>
    <p:extLst>
      <p:ext uri="{BB962C8B-B14F-4D97-AF65-F5344CB8AC3E}">
        <p14:creationId xmlns:p14="http://schemas.microsoft.com/office/powerpoint/2010/main" val="136926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Full Margin Photo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1154430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2" name="Picture Placeholder 5">
            <a:extLst>
              <a:ext uri="{FF2B5EF4-FFF2-40B4-BE49-F238E27FC236}">
                <a16:creationId xmlns:a16="http://schemas.microsoft.com/office/drawing/2014/main" id="{99D23610-D323-6271-753B-C40A3678BD66}"/>
              </a:ext>
            </a:extLst>
          </p:cNvPr>
          <p:cNvSpPr>
            <a:spLocks noGrp="1"/>
          </p:cNvSpPr>
          <p:nvPr>
            <p:ph type="pic" sz="quarter" idx="13" hasCustomPrompt="1"/>
          </p:nvPr>
        </p:nvSpPr>
        <p:spPr>
          <a:xfrm>
            <a:off x="323850" y="1244600"/>
            <a:ext cx="11544300" cy="4830763"/>
          </a:xfrm>
          <a:prstGeom prst="roundRect">
            <a:avLst>
              <a:gd name="adj" fmla="val 1897"/>
            </a:avLst>
          </a:prstGeom>
          <a:solidFill>
            <a:schemeClr val="bg1">
              <a:alpha val="10000"/>
            </a:schemeClr>
          </a:solidFill>
        </p:spPr>
        <p:txBody>
          <a:bodyPr vert="horz" lIns="0" tIns="118872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74456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Full Margin Photo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170B322-9DD5-07FB-D258-3DA95EF8E7B1}"/>
              </a:ext>
            </a:extLst>
          </p:cNvPr>
          <p:cNvSpPr>
            <a:spLocks noGrp="1"/>
          </p:cNvSpPr>
          <p:nvPr>
            <p:ph type="pic" sz="quarter" idx="13" hasCustomPrompt="1"/>
          </p:nvPr>
        </p:nvSpPr>
        <p:spPr>
          <a:xfrm>
            <a:off x="323850" y="1244600"/>
            <a:ext cx="11544300" cy="4830763"/>
          </a:xfrm>
          <a:prstGeom prst="roundRect">
            <a:avLst>
              <a:gd name="adj" fmla="val 1897"/>
            </a:avLst>
          </a:prstGeom>
          <a:solidFill>
            <a:schemeClr val="bg1">
              <a:alpha val="10000"/>
            </a:schemeClr>
          </a:solidFill>
        </p:spPr>
        <p:txBody>
          <a:bodyPr vert="horz" lIns="0" tIns="128016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84114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bleed Photo, Titl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B168980-BFE5-40AF-63BF-9DB031B379C4}"/>
              </a:ext>
            </a:extLst>
          </p:cNvPr>
          <p:cNvSpPr>
            <a:spLocks noGrp="1"/>
          </p:cNvSpPr>
          <p:nvPr>
            <p:ph type="ftr" sz="quarter" idx="13"/>
          </p:nvPr>
        </p:nvSpPr>
        <p:spPr/>
        <p:txBody>
          <a:bodyPr/>
          <a:lstStyle/>
          <a:p>
            <a:pPr defTabSz="814318">
              <a:defRPr/>
            </a:pPr>
            <a:r>
              <a:rPr lang="en-US"/>
              <a:t>Session ID: BRKSEC-XXXX</a:t>
            </a:r>
            <a:endParaRPr lang="en-US" dirty="0"/>
          </a:p>
        </p:txBody>
      </p:sp>
      <p:sp>
        <p:nvSpPr>
          <p:cNvPr id="5" name="Slide Number Placeholder 4">
            <a:extLst>
              <a:ext uri="{FF2B5EF4-FFF2-40B4-BE49-F238E27FC236}">
                <a16:creationId xmlns:a16="http://schemas.microsoft.com/office/drawing/2014/main" id="{7E7B9760-CDAA-BC58-F236-F1837F40C2DB}"/>
              </a:ext>
            </a:extLst>
          </p:cNvPr>
          <p:cNvSpPr>
            <a:spLocks noGrp="1"/>
          </p:cNvSpPr>
          <p:nvPr>
            <p:ph type="sldNum" sz="quarter" idx="14"/>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65035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Bleed Photo, Titl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722312" y="4540250"/>
            <a:ext cx="10747375" cy="1071563"/>
          </a:xfrm>
        </p:spPr>
        <p:txBody>
          <a:bodyPr anchor="b" anchorCtr="0"/>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endParaRPr lang="en-US" dirty="0"/>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12524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bleed Photo, Section, Titl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1697038" y="-7937"/>
            <a:ext cx="8794750" cy="466344"/>
          </a:xfrm>
        </p:spPr>
        <p:txBody>
          <a:bodyPr anchor="b" anchorCtr="0"/>
          <a:lstStyle>
            <a:lvl1pPr marL="0" indent="0" algn="ctr">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endParaRPr lang="en-US" dirty="0"/>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50675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bleed Photo, 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1697038" y="-7937"/>
            <a:ext cx="8794750" cy="466344"/>
          </a:xfrm>
        </p:spPr>
        <p:txBody>
          <a:bodyPr anchor="b" anchorCtr="0"/>
          <a:lstStyle>
            <a:lvl1pPr marL="0" indent="0" algn="ctr">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endParaRPr lang="en-US" dirty="0"/>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16525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Upper 2/3 Photo, Section, Tit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7937"/>
            <a:ext cx="12192000" cy="4675188"/>
          </a:xfrm>
          <a:prstGeom prst="roundRect">
            <a:avLst>
              <a:gd name="adj" fmla="val 0"/>
            </a:avLst>
          </a:prstGeom>
          <a:solidFill>
            <a:schemeClr val="bg1">
              <a:alpha val="10000"/>
            </a:schemeClr>
          </a:solidFill>
        </p:spPr>
        <p:txBody>
          <a:bodyPr vert="horz" lIns="0" tIns="137160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323850" y="-7937"/>
            <a:ext cx="8612188" cy="466344"/>
          </a:xfrm>
        </p:spPr>
        <p:txBody>
          <a:bodyPr anchor="b" anchorCtr="0"/>
          <a:lstStyle>
            <a:lvl1pPr marL="0" indent="0" algn="l">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323850" y="5003800"/>
            <a:ext cx="8612188" cy="1071563"/>
          </a:xfrm>
        </p:spPr>
        <p:txBody>
          <a:bodyPr/>
          <a:lstStyle>
            <a:lvl1pPr algn="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endParaRPr lang="en-US" dirty="0"/>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28604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6" name="Graphic 4" descr="Quotation Mark">
            <a:extLst>
              <a:ext uri="{FF2B5EF4-FFF2-40B4-BE49-F238E27FC236}">
                <a16:creationId xmlns:a16="http://schemas.microsoft.com/office/drawing/2014/main" id="{4B52BC46-48EA-B916-39B5-C5FF3FB612BC}"/>
              </a:ext>
            </a:extLst>
          </p:cNvPr>
          <p:cNvSpPr/>
          <p:nvPr/>
        </p:nvSpPr>
        <p:spPr>
          <a:xfrm>
            <a:off x="5731161" y="1132840"/>
            <a:ext cx="516694" cy="416701"/>
          </a:xfrm>
          <a:custGeom>
            <a:avLst/>
            <a:gdLst>
              <a:gd name="connsiteX0" fmla="*/ 418890 w 728197"/>
              <a:gd name="connsiteY0" fmla="*/ 587273 h 587273"/>
              <a:gd name="connsiteX1" fmla="*/ 383998 w 728197"/>
              <a:gd name="connsiteY1" fmla="*/ 552884 h 587273"/>
              <a:gd name="connsiteX2" fmla="*/ 383998 w 728197"/>
              <a:gd name="connsiteY2" fmla="*/ 552793 h 587273"/>
              <a:gd name="connsiteX3" fmla="*/ 383998 w 728197"/>
              <a:gd name="connsiteY3" fmla="*/ 367917 h 587273"/>
              <a:gd name="connsiteX4" fmla="*/ 513570 w 728197"/>
              <a:gd name="connsiteY4" fmla="*/ 79508 h 587273"/>
              <a:gd name="connsiteX5" fmla="*/ 728198 w 728197"/>
              <a:gd name="connsiteY5" fmla="*/ 0 h 587273"/>
              <a:gd name="connsiteX6" fmla="*/ 728198 w 728197"/>
              <a:gd name="connsiteY6" fmla="*/ 134713 h 587273"/>
              <a:gd name="connsiteX7" fmla="*/ 583354 w 728197"/>
              <a:gd name="connsiteY7" fmla="*/ 316104 h 587273"/>
              <a:gd name="connsiteX8" fmla="*/ 658414 w 728197"/>
              <a:gd name="connsiteY8" fmla="*/ 316104 h 587273"/>
              <a:gd name="connsiteX9" fmla="*/ 693398 w 728197"/>
              <a:gd name="connsiteY9" fmla="*/ 350585 h 587273"/>
              <a:gd name="connsiteX10" fmla="*/ 693398 w 728197"/>
              <a:gd name="connsiteY10" fmla="*/ 350677 h 587273"/>
              <a:gd name="connsiteX11" fmla="*/ 693398 w 728197"/>
              <a:gd name="connsiteY11" fmla="*/ 552426 h 587273"/>
              <a:gd name="connsiteX12" fmla="*/ 658599 w 728197"/>
              <a:gd name="connsiteY12" fmla="*/ 586907 h 587273"/>
              <a:gd name="connsiteX13" fmla="*/ 658506 w 728197"/>
              <a:gd name="connsiteY13" fmla="*/ 586907 h 587273"/>
              <a:gd name="connsiteX14" fmla="*/ 34892 w 728197"/>
              <a:gd name="connsiteY14" fmla="*/ 587273 h 587273"/>
              <a:gd name="connsiteX15" fmla="*/ 0 w 728197"/>
              <a:gd name="connsiteY15" fmla="*/ 552884 h 587273"/>
              <a:gd name="connsiteX16" fmla="*/ 0 w 728197"/>
              <a:gd name="connsiteY16" fmla="*/ 552793 h 587273"/>
              <a:gd name="connsiteX17" fmla="*/ 0 w 728197"/>
              <a:gd name="connsiteY17" fmla="*/ 367917 h 587273"/>
              <a:gd name="connsiteX18" fmla="*/ 129573 w 728197"/>
              <a:gd name="connsiteY18" fmla="*/ 79508 h 587273"/>
              <a:gd name="connsiteX19" fmla="*/ 344200 w 728197"/>
              <a:gd name="connsiteY19" fmla="*/ 0 h 587273"/>
              <a:gd name="connsiteX20" fmla="*/ 344200 w 728197"/>
              <a:gd name="connsiteY20" fmla="*/ 134713 h 587273"/>
              <a:gd name="connsiteX21" fmla="*/ 198986 w 728197"/>
              <a:gd name="connsiteY21" fmla="*/ 316104 h 587273"/>
              <a:gd name="connsiteX22" fmla="*/ 274046 w 728197"/>
              <a:gd name="connsiteY22" fmla="*/ 316104 h 587273"/>
              <a:gd name="connsiteX23" fmla="*/ 308938 w 728197"/>
              <a:gd name="connsiteY23" fmla="*/ 350677 h 587273"/>
              <a:gd name="connsiteX24" fmla="*/ 308938 w 728197"/>
              <a:gd name="connsiteY24" fmla="*/ 552426 h 587273"/>
              <a:gd name="connsiteX25" fmla="*/ 274138 w 728197"/>
              <a:gd name="connsiteY25" fmla="*/ 586907 h 587273"/>
              <a:gd name="connsiteX26" fmla="*/ 274046 w 728197"/>
              <a:gd name="connsiteY26" fmla="*/ 586907 h 5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197" h="587273">
                <a:moveTo>
                  <a:pt x="418890" y="587273"/>
                </a:moveTo>
                <a:cubicBezTo>
                  <a:pt x="399670" y="587324"/>
                  <a:pt x="384048" y="571928"/>
                  <a:pt x="383998" y="552884"/>
                </a:cubicBezTo>
                <a:cubicBezTo>
                  <a:pt x="383998" y="552854"/>
                  <a:pt x="383998" y="552823"/>
                  <a:pt x="383998" y="552793"/>
                </a:cubicBezTo>
                <a:lnTo>
                  <a:pt x="383998" y="367917"/>
                </a:lnTo>
                <a:cubicBezTo>
                  <a:pt x="383998" y="240082"/>
                  <a:pt x="427189" y="143945"/>
                  <a:pt x="513570" y="79508"/>
                </a:cubicBezTo>
                <a:cubicBezTo>
                  <a:pt x="571693" y="35795"/>
                  <a:pt x="643235" y="9292"/>
                  <a:pt x="728198" y="0"/>
                </a:cubicBezTo>
                <a:lnTo>
                  <a:pt x="728198" y="134713"/>
                </a:lnTo>
                <a:cubicBezTo>
                  <a:pt x="631694" y="155439"/>
                  <a:pt x="583419" y="215902"/>
                  <a:pt x="583354" y="316104"/>
                </a:cubicBezTo>
                <a:lnTo>
                  <a:pt x="658414" y="316104"/>
                </a:lnTo>
                <a:cubicBezTo>
                  <a:pt x="677683" y="316054"/>
                  <a:pt x="693343" y="331491"/>
                  <a:pt x="693398" y="350585"/>
                </a:cubicBezTo>
                <a:cubicBezTo>
                  <a:pt x="693398" y="350615"/>
                  <a:pt x="693398" y="350646"/>
                  <a:pt x="693398" y="350677"/>
                </a:cubicBezTo>
                <a:lnTo>
                  <a:pt x="693398" y="552426"/>
                </a:lnTo>
                <a:cubicBezTo>
                  <a:pt x="693398" y="571469"/>
                  <a:pt x="677822" y="586907"/>
                  <a:pt x="658599" y="586907"/>
                </a:cubicBezTo>
                <a:cubicBezTo>
                  <a:pt x="658571" y="586907"/>
                  <a:pt x="658534" y="586907"/>
                  <a:pt x="658506" y="586907"/>
                </a:cubicBezTo>
                <a:close/>
                <a:moveTo>
                  <a:pt x="34892" y="587273"/>
                </a:moveTo>
                <a:cubicBezTo>
                  <a:pt x="15673" y="587324"/>
                  <a:pt x="51" y="571928"/>
                  <a:pt x="0" y="552884"/>
                </a:cubicBezTo>
                <a:cubicBezTo>
                  <a:pt x="0" y="552854"/>
                  <a:pt x="0" y="552823"/>
                  <a:pt x="0" y="552793"/>
                </a:cubicBezTo>
                <a:lnTo>
                  <a:pt x="0" y="367917"/>
                </a:lnTo>
                <a:cubicBezTo>
                  <a:pt x="0" y="240082"/>
                  <a:pt x="43191" y="143945"/>
                  <a:pt x="129573" y="79508"/>
                </a:cubicBezTo>
                <a:cubicBezTo>
                  <a:pt x="187695" y="35795"/>
                  <a:pt x="259238" y="9292"/>
                  <a:pt x="344200" y="0"/>
                </a:cubicBezTo>
                <a:lnTo>
                  <a:pt x="344200" y="134713"/>
                </a:lnTo>
                <a:cubicBezTo>
                  <a:pt x="247391" y="155439"/>
                  <a:pt x="198986" y="215902"/>
                  <a:pt x="198986" y="316104"/>
                </a:cubicBezTo>
                <a:lnTo>
                  <a:pt x="274046" y="316104"/>
                </a:lnTo>
                <a:cubicBezTo>
                  <a:pt x="293316" y="316104"/>
                  <a:pt x="308938" y="331583"/>
                  <a:pt x="308938" y="350677"/>
                </a:cubicBezTo>
                <a:lnTo>
                  <a:pt x="308938" y="552426"/>
                </a:lnTo>
                <a:cubicBezTo>
                  <a:pt x="308938" y="571469"/>
                  <a:pt x="293358" y="586907"/>
                  <a:pt x="274138" y="586907"/>
                </a:cubicBezTo>
                <a:cubicBezTo>
                  <a:pt x="274108" y="586907"/>
                  <a:pt x="274076" y="586907"/>
                  <a:pt x="274046" y="586907"/>
                </a:cubicBezTo>
                <a:close/>
              </a:path>
            </a:pathLst>
          </a:custGeom>
          <a:noFill/>
          <a:ln w="15875" cap="flat">
            <a:gradFill flip="none" rotWithShape="1">
              <a:gsLst>
                <a:gs pos="0">
                  <a:schemeClr val="accent1"/>
                </a:gs>
                <a:gs pos="100000">
                  <a:schemeClr val="accent2"/>
                </a:gs>
              </a:gsLst>
              <a:lin ang="2700000" scaled="1"/>
              <a:tileRect/>
            </a:gradFill>
            <a:prstDash val="solid"/>
            <a:miter/>
          </a:ln>
        </p:spPr>
        <p:txBody>
          <a:bodyPr rtlCol="0" anchor="ctr"/>
          <a:lstStyle/>
          <a:p>
            <a:endParaRPr lang="en-US"/>
          </a:p>
        </p:txBody>
      </p:sp>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1697038" y="1876424"/>
            <a:ext cx="8794750" cy="2174875"/>
          </a:xfrm>
        </p:spPr>
        <p:txBody>
          <a:bodyPr/>
          <a:lstStyle>
            <a:lvl1pPr algn="ctr">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1697038" y="4360863"/>
            <a:ext cx="8794750" cy="625475"/>
          </a:xfrm>
        </p:spPr>
        <p:txBody>
          <a:bodyPr/>
          <a:lstStyle>
            <a:lvl1pPr marL="0" indent="0" algn="ctr">
              <a:lnSpc>
                <a:spcPct val="110000"/>
              </a:lnSpc>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622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Graphic 4" descr="Quotation Mark">
            <a:extLst>
              <a:ext uri="{FF2B5EF4-FFF2-40B4-BE49-F238E27FC236}">
                <a16:creationId xmlns:a16="http://schemas.microsoft.com/office/drawing/2014/main" id="{4B52BC46-48EA-B916-39B5-C5FF3FB612BC}"/>
              </a:ext>
            </a:extLst>
          </p:cNvPr>
          <p:cNvSpPr/>
          <p:nvPr/>
        </p:nvSpPr>
        <p:spPr>
          <a:xfrm>
            <a:off x="5731161" y="963295"/>
            <a:ext cx="516694" cy="416701"/>
          </a:xfrm>
          <a:custGeom>
            <a:avLst/>
            <a:gdLst>
              <a:gd name="connsiteX0" fmla="*/ 418890 w 728197"/>
              <a:gd name="connsiteY0" fmla="*/ 587273 h 587273"/>
              <a:gd name="connsiteX1" fmla="*/ 383998 w 728197"/>
              <a:gd name="connsiteY1" fmla="*/ 552884 h 587273"/>
              <a:gd name="connsiteX2" fmla="*/ 383998 w 728197"/>
              <a:gd name="connsiteY2" fmla="*/ 552793 h 587273"/>
              <a:gd name="connsiteX3" fmla="*/ 383998 w 728197"/>
              <a:gd name="connsiteY3" fmla="*/ 367917 h 587273"/>
              <a:gd name="connsiteX4" fmla="*/ 513570 w 728197"/>
              <a:gd name="connsiteY4" fmla="*/ 79508 h 587273"/>
              <a:gd name="connsiteX5" fmla="*/ 728198 w 728197"/>
              <a:gd name="connsiteY5" fmla="*/ 0 h 587273"/>
              <a:gd name="connsiteX6" fmla="*/ 728198 w 728197"/>
              <a:gd name="connsiteY6" fmla="*/ 134713 h 587273"/>
              <a:gd name="connsiteX7" fmla="*/ 583354 w 728197"/>
              <a:gd name="connsiteY7" fmla="*/ 316104 h 587273"/>
              <a:gd name="connsiteX8" fmla="*/ 658414 w 728197"/>
              <a:gd name="connsiteY8" fmla="*/ 316104 h 587273"/>
              <a:gd name="connsiteX9" fmla="*/ 693398 w 728197"/>
              <a:gd name="connsiteY9" fmla="*/ 350585 h 587273"/>
              <a:gd name="connsiteX10" fmla="*/ 693398 w 728197"/>
              <a:gd name="connsiteY10" fmla="*/ 350677 h 587273"/>
              <a:gd name="connsiteX11" fmla="*/ 693398 w 728197"/>
              <a:gd name="connsiteY11" fmla="*/ 552426 h 587273"/>
              <a:gd name="connsiteX12" fmla="*/ 658599 w 728197"/>
              <a:gd name="connsiteY12" fmla="*/ 586907 h 587273"/>
              <a:gd name="connsiteX13" fmla="*/ 658506 w 728197"/>
              <a:gd name="connsiteY13" fmla="*/ 586907 h 587273"/>
              <a:gd name="connsiteX14" fmla="*/ 34892 w 728197"/>
              <a:gd name="connsiteY14" fmla="*/ 587273 h 587273"/>
              <a:gd name="connsiteX15" fmla="*/ 0 w 728197"/>
              <a:gd name="connsiteY15" fmla="*/ 552884 h 587273"/>
              <a:gd name="connsiteX16" fmla="*/ 0 w 728197"/>
              <a:gd name="connsiteY16" fmla="*/ 552793 h 587273"/>
              <a:gd name="connsiteX17" fmla="*/ 0 w 728197"/>
              <a:gd name="connsiteY17" fmla="*/ 367917 h 587273"/>
              <a:gd name="connsiteX18" fmla="*/ 129573 w 728197"/>
              <a:gd name="connsiteY18" fmla="*/ 79508 h 587273"/>
              <a:gd name="connsiteX19" fmla="*/ 344200 w 728197"/>
              <a:gd name="connsiteY19" fmla="*/ 0 h 587273"/>
              <a:gd name="connsiteX20" fmla="*/ 344200 w 728197"/>
              <a:gd name="connsiteY20" fmla="*/ 134713 h 587273"/>
              <a:gd name="connsiteX21" fmla="*/ 198986 w 728197"/>
              <a:gd name="connsiteY21" fmla="*/ 316104 h 587273"/>
              <a:gd name="connsiteX22" fmla="*/ 274046 w 728197"/>
              <a:gd name="connsiteY22" fmla="*/ 316104 h 587273"/>
              <a:gd name="connsiteX23" fmla="*/ 308938 w 728197"/>
              <a:gd name="connsiteY23" fmla="*/ 350677 h 587273"/>
              <a:gd name="connsiteX24" fmla="*/ 308938 w 728197"/>
              <a:gd name="connsiteY24" fmla="*/ 552426 h 587273"/>
              <a:gd name="connsiteX25" fmla="*/ 274138 w 728197"/>
              <a:gd name="connsiteY25" fmla="*/ 586907 h 587273"/>
              <a:gd name="connsiteX26" fmla="*/ 274046 w 728197"/>
              <a:gd name="connsiteY26" fmla="*/ 586907 h 5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197" h="587273">
                <a:moveTo>
                  <a:pt x="418890" y="587273"/>
                </a:moveTo>
                <a:cubicBezTo>
                  <a:pt x="399670" y="587324"/>
                  <a:pt x="384048" y="571928"/>
                  <a:pt x="383998" y="552884"/>
                </a:cubicBezTo>
                <a:cubicBezTo>
                  <a:pt x="383998" y="552854"/>
                  <a:pt x="383998" y="552823"/>
                  <a:pt x="383998" y="552793"/>
                </a:cubicBezTo>
                <a:lnTo>
                  <a:pt x="383998" y="367917"/>
                </a:lnTo>
                <a:cubicBezTo>
                  <a:pt x="383998" y="240082"/>
                  <a:pt x="427189" y="143945"/>
                  <a:pt x="513570" y="79508"/>
                </a:cubicBezTo>
                <a:cubicBezTo>
                  <a:pt x="571693" y="35795"/>
                  <a:pt x="643235" y="9292"/>
                  <a:pt x="728198" y="0"/>
                </a:cubicBezTo>
                <a:lnTo>
                  <a:pt x="728198" y="134713"/>
                </a:lnTo>
                <a:cubicBezTo>
                  <a:pt x="631694" y="155439"/>
                  <a:pt x="583419" y="215902"/>
                  <a:pt x="583354" y="316104"/>
                </a:cubicBezTo>
                <a:lnTo>
                  <a:pt x="658414" y="316104"/>
                </a:lnTo>
                <a:cubicBezTo>
                  <a:pt x="677683" y="316054"/>
                  <a:pt x="693343" y="331491"/>
                  <a:pt x="693398" y="350585"/>
                </a:cubicBezTo>
                <a:cubicBezTo>
                  <a:pt x="693398" y="350615"/>
                  <a:pt x="693398" y="350646"/>
                  <a:pt x="693398" y="350677"/>
                </a:cubicBezTo>
                <a:lnTo>
                  <a:pt x="693398" y="552426"/>
                </a:lnTo>
                <a:cubicBezTo>
                  <a:pt x="693398" y="571469"/>
                  <a:pt x="677822" y="586907"/>
                  <a:pt x="658599" y="586907"/>
                </a:cubicBezTo>
                <a:cubicBezTo>
                  <a:pt x="658571" y="586907"/>
                  <a:pt x="658534" y="586907"/>
                  <a:pt x="658506" y="586907"/>
                </a:cubicBezTo>
                <a:close/>
                <a:moveTo>
                  <a:pt x="34892" y="587273"/>
                </a:moveTo>
                <a:cubicBezTo>
                  <a:pt x="15673" y="587324"/>
                  <a:pt x="51" y="571928"/>
                  <a:pt x="0" y="552884"/>
                </a:cubicBezTo>
                <a:cubicBezTo>
                  <a:pt x="0" y="552854"/>
                  <a:pt x="0" y="552823"/>
                  <a:pt x="0" y="552793"/>
                </a:cubicBezTo>
                <a:lnTo>
                  <a:pt x="0" y="367917"/>
                </a:lnTo>
                <a:cubicBezTo>
                  <a:pt x="0" y="240082"/>
                  <a:pt x="43191" y="143945"/>
                  <a:pt x="129573" y="79508"/>
                </a:cubicBezTo>
                <a:cubicBezTo>
                  <a:pt x="187695" y="35795"/>
                  <a:pt x="259238" y="9292"/>
                  <a:pt x="344200" y="0"/>
                </a:cubicBezTo>
                <a:lnTo>
                  <a:pt x="344200" y="134713"/>
                </a:lnTo>
                <a:cubicBezTo>
                  <a:pt x="247391" y="155439"/>
                  <a:pt x="198986" y="215902"/>
                  <a:pt x="198986" y="316104"/>
                </a:cubicBezTo>
                <a:lnTo>
                  <a:pt x="274046" y="316104"/>
                </a:lnTo>
                <a:cubicBezTo>
                  <a:pt x="293316" y="316104"/>
                  <a:pt x="308938" y="331583"/>
                  <a:pt x="308938" y="350677"/>
                </a:cubicBezTo>
                <a:lnTo>
                  <a:pt x="308938" y="552426"/>
                </a:lnTo>
                <a:cubicBezTo>
                  <a:pt x="308938" y="571469"/>
                  <a:pt x="293358" y="586907"/>
                  <a:pt x="274138" y="586907"/>
                </a:cubicBezTo>
                <a:cubicBezTo>
                  <a:pt x="274108" y="586907"/>
                  <a:pt x="274076" y="586907"/>
                  <a:pt x="274046" y="586907"/>
                </a:cubicBezTo>
                <a:close/>
              </a:path>
            </a:pathLst>
          </a:custGeom>
          <a:noFill/>
          <a:ln w="15875" cap="flat">
            <a:solidFill>
              <a:schemeClr val="accent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1697038" y="1706879"/>
            <a:ext cx="8794750" cy="2174875"/>
          </a:xfrm>
        </p:spPr>
        <p:txBody>
          <a:bodyPr/>
          <a:lstStyle>
            <a:lvl1pPr algn="ctr">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1697038" y="4191318"/>
            <a:ext cx="8794750" cy="625475"/>
          </a:xfrm>
        </p:spPr>
        <p:txBody>
          <a:bodyPr/>
          <a:lstStyle>
            <a:lvl1pPr marL="0" indent="0" algn="ctr">
              <a:lnSpc>
                <a:spcPct val="110000"/>
              </a:lnSpc>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47777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2, Four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FAB65E-774E-7C2F-9733-CE6410F8652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1260471"/>
            <a:ext cx="10888663" cy="435134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Tree>
    <p:extLst>
      <p:ext uri="{BB962C8B-B14F-4D97-AF65-F5344CB8AC3E}">
        <p14:creationId xmlns:p14="http://schemas.microsoft.com/office/powerpoint/2010/main" val="349076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6096000" y="1244600"/>
            <a:ext cx="5373688" cy="3167380"/>
          </a:xfrm>
        </p:spPr>
        <p:txBody>
          <a:bodyPr/>
          <a:lstStyle>
            <a:lvl1pPr algn="l">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no </a:t>
            </a:r>
            <a:r>
              <a:rPr lang="en-GB" dirty="0" err="1"/>
              <a:t>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6096000" y="4726305"/>
            <a:ext cx="5373688" cy="673417"/>
          </a:xfrm>
        </p:spPr>
        <p:txBody>
          <a:bodyPr/>
          <a:lstStyle>
            <a:lvl1pPr marL="0" indent="0" algn="l">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40138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 Slide, Title, Body Copy,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B629D-1461-3E6E-194F-1E2781C58CDE}"/>
              </a:ext>
            </a:extLst>
          </p:cNvPr>
          <p:cNvSpPr>
            <a:spLocks noGrp="1"/>
          </p:cNvSpPr>
          <p:nvPr>
            <p:ph type="title"/>
          </p:nvPr>
        </p:nvSpPr>
        <p:spPr>
          <a:xfrm>
            <a:off x="323850" y="298146"/>
            <a:ext cx="5683250" cy="946454"/>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402D1E1-C16C-597A-29F4-4F0B59039571}"/>
              </a:ext>
            </a:extLst>
          </p:cNvPr>
          <p:cNvSpPr>
            <a:spLocks noGrp="1"/>
          </p:cNvSpPr>
          <p:nvPr>
            <p:ph type="body" sz="quarter" idx="11" hasCustomPrompt="1"/>
          </p:nvPr>
        </p:nvSpPr>
        <p:spPr>
          <a:xfrm>
            <a:off x="323850" y="1555750"/>
            <a:ext cx="5683250" cy="923925"/>
          </a:xfrm>
        </p:spPr>
        <p:txBody>
          <a:bodyPr/>
          <a:lstStyle>
            <a:lvl1pPr marL="0" indent="0">
              <a:buNone/>
              <a:defRPr sz="1800" b="0"/>
            </a:lvl1pPr>
            <a:lvl2pPr marL="182880" indent="0">
              <a:buNone/>
              <a:defRPr sz="1600" b="0"/>
            </a:lvl2pPr>
            <a:lvl3pPr marL="365760" indent="0">
              <a:buNone/>
              <a:defRPr sz="1400" b="0"/>
            </a:lvl3pPr>
            <a:lvl4pPr marL="548640" indent="0">
              <a:buNone/>
              <a:defRPr sz="1200" b="0"/>
            </a:lvl4pPr>
            <a:lvl5pPr marL="731520" indent="0">
              <a:buNone/>
              <a:defRPr sz="1100" b="0"/>
            </a:lvl5pPr>
          </a:lstStyle>
          <a:p>
            <a:pPr lvl="0"/>
            <a:r>
              <a:rPr lang="en-US" dirty="0"/>
              <a:t>Body copy placeholder</a:t>
            </a:r>
          </a:p>
        </p:txBody>
      </p:sp>
      <p:sp>
        <p:nvSpPr>
          <p:cNvPr id="4" name="Footer Placeholder 3">
            <a:extLst>
              <a:ext uri="{FF2B5EF4-FFF2-40B4-BE49-F238E27FC236}">
                <a16:creationId xmlns:a16="http://schemas.microsoft.com/office/drawing/2014/main" id="{60599622-5FA2-FEEE-3C33-0A896ADDB122}"/>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427294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C50E13-06E5-F6BB-7667-EE8E9893D04E}"/>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2" name="Footer Placeholder 1">
            <a:extLst>
              <a:ext uri="{FF2B5EF4-FFF2-40B4-BE49-F238E27FC236}">
                <a16:creationId xmlns:a16="http://schemas.microsoft.com/office/drawing/2014/main" id="{8005315C-F3C4-4817-6DB5-825E9E8E9690}"/>
              </a:ext>
            </a:extLst>
          </p:cNvPr>
          <p:cNvSpPr>
            <a:spLocks noGrp="1"/>
          </p:cNvSpPr>
          <p:nvPr>
            <p:ph type="ftr" sz="quarter" idx="11"/>
          </p:nvPr>
        </p:nvSpPr>
        <p:spPr/>
        <p:txBody>
          <a:bodyPr/>
          <a:lstStyle/>
          <a:p>
            <a:pPr defTabSz="814318">
              <a:defRPr/>
            </a:pPr>
            <a:r>
              <a:rPr lang="en-US"/>
              <a:t>Session ID: BRKSEC-XXXX</a:t>
            </a:r>
            <a:endParaRPr lang="en-US" dirty="0"/>
          </a:p>
        </p:txBody>
      </p:sp>
    </p:spTree>
    <p:extLst>
      <p:ext uri="{BB962C8B-B14F-4D97-AF65-F5344CB8AC3E}">
        <p14:creationId xmlns:p14="http://schemas.microsoft.com/office/powerpoint/2010/main" val="231179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Chart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9" name="Chart Placeholder 8">
            <a:extLst>
              <a:ext uri="{FF2B5EF4-FFF2-40B4-BE49-F238E27FC236}">
                <a16:creationId xmlns:a16="http://schemas.microsoft.com/office/drawing/2014/main" id="{BD67761C-12AC-06B4-1032-66C47B765FE0}"/>
              </a:ext>
            </a:extLst>
          </p:cNvPr>
          <p:cNvSpPr>
            <a:spLocks noGrp="1"/>
          </p:cNvSpPr>
          <p:nvPr>
            <p:ph type="chart" sz="quarter" idx="13" hasCustomPrompt="1"/>
          </p:nvPr>
        </p:nvSpPr>
        <p:spPr>
          <a:xfrm>
            <a:off x="722313" y="1555750"/>
            <a:ext cx="10747375" cy="4519613"/>
          </a:xfrm>
        </p:spPr>
        <p:txBody>
          <a:bodyPr tIns="914400"/>
          <a:lstStyle>
            <a:lvl1pPr marL="0" indent="0" algn="ctr">
              <a:buNone/>
              <a:defRPr/>
            </a:lvl1pPr>
          </a:lstStyle>
          <a:p>
            <a:r>
              <a:rPr lang="en-US" dirty="0"/>
              <a:t>Click on icon below to add a chart</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91353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Table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7" name="Table Placeholder 6">
            <a:extLst>
              <a:ext uri="{FF2B5EF4-FFF2-40B4-BE49-F238E27FC236}">
                <a16:creationId xmlns:a16="http://schemas.microsoft.com/office/drawing/2014/main" id="{B0E688F9-03DF-D354-A8AF-EF5349F39C6B}"/>
              </a:ext>
            </a:extLst>
          </p:cNvPr>
          <p:cNvSpPr>
            <a:spLocks noGrp="1"/>
          </p:cNvSpPr>
          <p:nvPr>
            <p:ph type="tbl" sz="quarter" idx="13" hasCustomPrompt="1"/>
          </p:nvPr>
        </p:nvSpPr>
        <p:spPr>
          <a:xfrm>
            <a:off x="323850" y="1555750"/>
            <a:ext cx="11544300" cy="4519613"/>
          </a:xfrm>
        </p:spPr>
        <p:txBody>
          <a:bodyPr tIns="914400"/>
          <a:lstStyle>
            <a:lvl1pPr marL="0" indent="0" algn="ctr">
              <a:buNone/>
              <a:defRPr/>
            </a:lvl1pPr>
          </a:lstStyle>
          <a:p>
            <a:r>
              <a:rPr lang="en-US" dirty="0"/>
              <a:t>Click on icon below to add a table</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8547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 Slide Title, Char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89EC94CF-F758-4A7C-3B39-A1EFC1EA815A}"/>
              </a:ext>
            </a:extLst>
          </p:cNvPr>
          <p:cNvSpPr>
            <a:spLocks noGrp="1"/>
          </p:cNvSpPr>
          <p:nvPr>
            <p:ph type="chart" sz="quarter" idx="12" hasCustomPrompt="1"/>
          </p:nvPr>
        </p:nvSpPr>
        <p:spPr>
          <a:xfrm>
            <a:off x="6581775" y="952500"/>
            <a:ext cx="4887913" cy="4968875"/>
          </a:xfrm>
        </p:spPr>
        <p:txBody>
          <a:bodyPr tIns="914400"/>
          <a:lstStyle>
            <a:lvl1pPr marL="0" indent="0" algn="ctr">
              <a:buNone/>
              <a:defRPr/>
            </a:lvl1pPr>
          </a:lstStyle>
          <a:p>
            <a:r>
              <a:rPr lang="en-US" dirty="0"/>
              <a:t>Click icon below to add chart</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61161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atement 1, Title,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0C9451-8976-3C96-3C4E-F9624BB318AB}"/>
              </a:ext>
            </a:extLst>
          </p:cNvPr>
          <p:cNvSpPr>
            <a:spLocks noGrp="1"/>
          </p:cNvSpPr>
          <p:nvPr>
            <p:ph type="title"/>
          </p:nvPr>
        </p:nvSpPr>
        <p:spPr>
          <a:xfrm>
            <a:off x="2278063" y="952500"/>
            <a:ext cx="7634288" cy="2476500"/>
          </a:xfrm>
        </p:spPr>
        <p:txBody>
          <a:bodyPr anchor="b" anchorCtr="0"/>
          <a:lstStyle>
            <a:lvl1pPr algn="ctr">
              <a:defRPr sz="4000"/>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96D4A8F9-F7CA-7BED-9594-D64F51EE92BB}"/>
              </a:ext>
            </a:extLst>
          </p:cNvPr>
          <p:cNvSpPr>
            <a:spLocks noGrp="1"/>
          </p:cNvSpPr>
          <p:nvPr>
            <p:ph type="body" sz="quarter" idx="11"/>
          </p:nvPr>
        </p:nvSpPr>
        <p:spPr>
          <a:xfrm>
            <a:off x="2278063" y="3738563"/>
            <a:ext cx="7634287" cy="936625"/>
          </a:xfrm>
        </p:spPr>
        <p:txBody>
          <a:bodyPr/>
          <a:lstStyle>
            <a:lvl1pPr marL="0" indent="0" algn="ctr">
              <a:buNone/>
              <a:defRPr/>
            </a:lvl1pPr>
            <a:lvl2pPr marL="182880" indent="0" algn="ctr">
              <a:buNone/>
              <a:defRPr/>
            </a:lvl2pPr>
            <a:lvl3pPr marL="365760" indent="0" algn="ctr">
              <a:buNone/>
              <a:defRPr/>
            </a:lvl3pPr>
            <a:lvl4pPr marL="548640" indent="0" algn="ctr">
              <a:buNone/>
              <a:defRPr/>
            </a:lvl4pPr>
            <a:lvl5pPr marL="73152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663146B2-9533-23DF-7DA9-0EBFD969778A}"/>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8FD4EDA1-89C5-8341-7EDE-FCCAAA0607CB}"/>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68431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tatement 1, Title, Subtitle">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BE3366F-F43E-6996-B128-0A001300FD22}"/>
              </a:ext>
              <a:ext uri="{C183D7F6-B498-43B3-948B-1728B52AA6E4}">
                <adec:decorative xmlns:adec="http://schemas.microsoft.com/office/drawing/2017/decorative" val="0"/>
              </a:ext>
            </a:extLst>
          </p:cNvPr>
          <p:cNvSpPr>
            <a:spLocks noGrp="1"/>
          </p:cNvSpPr>
          <p:nvPr>
            <p:ph type="pic" sz="quarter" idx="13" hasCustomPrompt="1"/>
          </p:nvPr>
        </p:nvSpPr>
        <p:spPr>
          <a:xfrm>
            <a:off x="0" y="0"/>
            <a:ext cx="12192000" cy="6858000"/>
          </a:xfrm>
        </p:spPr>
        <p:txBody>
          <a:bodyPr tIns="274320"/>
          <a:lstStyle>
            <a:lvl1pPr marL="0" indent="0" algn="ctr">
              <a:buNone/>
              <a:defRPr/>
            </a:lvl1pPr>
          </a:lstStyle>
          <a:p>
            <a:r>
              <a:rPr lang="en-US" dirty="0"/>
              <a:t>Image placeholder</a:t>
            </a:r>
          </a:p>
        </p:txBody>
      </p:sp>
      <p:sp>
        <p:nvSpPr>
          <p:cNvPr id="6" name="Title 5">
            <a:extLst>
              <a:ext uri="{FF2B5EF4-FFF2-40B4-BE49-F238E27FC236}">
                <a16:creationId xmlns:a16="http://schemas.microsoft.com/office/drawing/2014/main" id="{576B6A35-8740-9D1E-A189-71BC5C742FCC}"/>
              </a:ext>
            </a:extLst>
          </p:cNvPr>
          <p:cNvSpPr>
            <a:spLocks noGrp="1"/>
          </p:cNvSpPr>
          <p:nvPr>
            <p:ph type="title"/>
          </p:nvPr>
        </p:nvSpPr>
        <p:spPr>
          <a:xfrm>
            <a:off x="2278063" y="952500"/>
            <a:ext cx="7634288" cy="1537465"/>
          </a:xfrm>
        </p:spPr>
        <p:txBody>
          <a:bodyPr anchor="b" anchorCtr="0"/>
          <a:lstStyle>
            <a:lvl1pPr algn="ctr">
              <a:defRPr sz="4000"/>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96D4A8F9-F7CA-7BED-9594-D64F51EE92BB}"/>
              </a:ext>
              <a:ext uri="{C183D7F6-B498-43B3-948B-1728B52AA6E4}">
                <adec:decorative xmlns:adec="http://schemas.microsoft.com/office/drawing/2017/decorative" val="0"/>
              </a:ext>
            </a:extLst>
          </p:cNvPr>
          <p:cNvSpPr>
            <a:spLocks noGrp="1"/>
          </p:cNvSpPr>
          <p:nvPr>
            <p:ph type="body" sz="quarter" idx="11"/>
          </p:nvPr>
        </p:nvSpPr>
        <p:spPr>
          <a:xfrm>
            <a:off x="2278063" y="2492374"/>
            <a:ext cx="7634287" cy="311152"/>
          </a:xfrm>
        </p:spPr>
        <p:txBody>
          <a:bodyPr/>
          <a:lstStyle>
            <a:lvl1pPr marL="0" indent="0" algn="ctr">
              <a:buNone/>
              <a:defRPr/>
            </a:lvl1pPr>
            <a:lvl2pPr marL="182880" indent="0" algn="ctr">
              <a:buNone/>
              <a:defRPr/>
            </a:lvl2pPr>
            <a:lvl3pPr marL="365760" indent="0" algn="ctr">
              <a:buNone/>
              <a:defRPr/>
            </a:lvl3pPr>
            <a:lvl4pPr marL="548640" indent="0" algn="ctr">
              <a:buNone/>
              <a:defRPr/>
            </a:lvl4pPr>
            <a:lvl5pPr marL="731520" indent="0" algn="ctr">
              <a:buNone/>
              <a:defRPr/>
            </a:lvl5pPr>
          </a:lstStyle>
          <a:p>
            <a:pPr lvl="0"/>
            <a:r>
              <a:rPr lang="en-US"/>
              <a:t>Click to edit Master text styles</a:t>
            </a:r>
          </a:p>
        </p:txBody>
      </p:sp>
      <p:sp>
        <p:nvSpPr>
          <p:cNvPr id="3" name="Footer Placeholder 2">
            <a:extLst>
              <a:ext uri="{FF2B5EF4-FFF2-40B4-BE49-F238E27FC236}">
                <a16:creationId xmlns:a16="http://schemas.microsoft.com/office/drawing/2014/main" id="{5D703969-9100-4398-1394-9B9B34222C66}"/>
              </a:ext>
            </a:extLst>
          </p:cNvPr>
          <p:cNvSpPr>
            <a:spLocks noGrp="1"/>
          </p:cNvSpPr>
          <p:nvPr>
            <p:ph type="ftr" sz="quarter" idx="14"/>
          </p:nvPr>
        </p:nvSpPr>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D6CFB270-12CC-4B92-85FD-B7710644F26B}"/>
              </a:ext>
              <a:ext uri="{C183D7F6-B498-43B3-948B-1728B52AA6E4}">
                <adec:decorative xmlns:adec="http://schemas.microsoft.com/office/drawing/2017/decorative" val="0"/>
              </a:ext>
            </a:extLst>
          </p:cNvPr>
          <p:cNvSpPr>
            <a:spLocks noGrp="1"/>
          </p:cNvSpPr>
          <p:nvPr>
            <p:ph type="sldNum" sz="quarter" idx="12"/>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419249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gu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85A1-2C43-8640-F232-FC541372805F}"/>
              </a:ext>
            </a:extLst>
          </p:cNvPr>
          <p:cNvSpPr>
            <a:spLocks noGrp="1"/>
          </p:cNvSpPr>
          <p:nvPr>
            <p:ph type="title"/>
          </p:nvPr>
        </p:nvSpPr>
        <p:spPr>
          <a:xfrm>
            <a:off x="323850" y="2492231"/>
            <a:ext cx="7634288" cy="1870075"/>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9452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gu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F17AB4-9E08-0A74-D302-44EB1D55BE7A}"/>
              </a:ext>
            </a:extLst>
          </p:cNvPr>
          <p:cNvSpPr>
            <a:spLocks noGrp="1"/>
          </p:cNvSpPr>
          <p:nvPr>
            <p:ph type="title"/>
          </p:nvPr>
        </p:nvSpPr>
        <p:spPr>
          <a:xfrm>
            <a:off x="323850" y="2492375"/>
            <a:ext cx="7634288" cy="1868488"/>
          </a:xfrm>
        </p:spPr>
        <p:txBody>
          <a:bodyPr wrap="square" anchor="ctr"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75310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3, Four Speakers">
    <p:bg>
      <p:bgPr>
        <a:solidFill>
          <a:schemeClr val="tx1"/>
        </a:solidFill>
        <a:effectLst/>
      </p:bgPr>
    </p:bg>
    <p:spTree>
      <p:nvGrpSpPr>
        <p:cNvPr id="1" name=""/>
        <p:cNvGrpSpPr/>
        <p:nvPr/>
      </p:nvGrpSpPr>
      <p:grpSpPr>
        <a:xfrm>
          <a:off x="0" y="0"/>
          <a:ext cx="0" cy="0"/>
          <a:chOff x="0" y="0"/>
          <a:chExt cx="0" cy="0"/>
        </a:xfrm>
      </p:grpSpPr>
      <p:pic>
        <p:nvPicPr>
          <p:cNvPr id="12" name="Picture 7" descr="Cisco logo">
            <a:extLst>
              <a:ext uri="{FF2B5EF4-FFF2-40B4-BE49-F238E27FC236}">
                <a16:creationId xmlns:a16="http://schemas.microsoft.com/office/drawing/2014/main" id="{60C68F8B-19C8-6CB4-297B-32D44AF9C3D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23850" y="320675"/>
            <a:ext cx="792163" cy="416221"/>
          </a:xfrm>
          <a:prstGeom prst="rect">
            <a:avLst/>
          </a:prstGeom>
        </p:spPr>
      </p:pic>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492374"/>
            <a:ext cx="10167938" cy="1243019"/>
          </a:xfrm>
        </p:spPr>
        <p:txBody>
          <a:bodyPr anchor="b" anchorCtr="0"/>
          <a:lstStyle>
            <a:lvl1pPr>
              <a:defRPr sz="3600">
                <a:solidFill>
                  <a:schemeClr val="bg1"/>
                </a:solidFill>
              </a:defRPr>
            </a:lvl1pPr>
          </a:lstStyle>
          <a:p>
            <a:r>
              <a:rPr lang="en-US" dirty="0"/>
              <a:t>Presentation Slide Title Layout 3</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49" y="3827463"/>
            <a:ext cx="1016793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7" name="Text Placeholder 6">
            <a:extLst>
              <a:ext uri="{FF2B5EF4-FFF2-40B4-BE49-F238E27FC236}">
                <a16:creationId xmlns:a16="http://schemas.microsoft.com/office/drawing/2014/main" id="{872EFECA-80DB-74BA-813F-3952A15A5022}"/>
              </a:ext>
            </a:extLst>
          </p:cNvPr>
          <p:cNvSpPr>
            <a:spLocks noGrp="1"/>
          </p:cNvSpPr>
          <p:nvPr>
            <p:ph type="body" sz="quarter" idx="15" hasCustomPrompt="1"/>
          </p:nvPr>
        </p:nvSpPr>
        <p:spPr>
          <a:xfrm>
            <a:off x="4230688" y="4360863"/>
            <a:ext cx="4886325" cy="457200"/>
          </a:xfrm>
        </p:spPr>
        <p:txBody>
          <a:bodyPr/>
          <a:lstStyle>
            <a:lvl1pPr marL="0" indent="0">
              <a:spcAft>
                <a:spcPts val="0"/>
              </a:spcAft>
              <a:buNone/>
              <a:defRPr sz="1400"/>
            </a:lvl1pPr>
            <a:lvl2pPr>
              <a:defRPr sz="1400"/>
            </a:lvl2pPr>
            <a:lvl3pPr>
              <a:defRPr sz="1200"/>
            </a:lvl3pPr>
            <a:lvl4pPr>
              <a:defRPr sz="1100"/>
            </a:lvl4pPr>
            <a:lvl5pPr>
              <a:defRPr sz="1050"/>
            </a:lvl5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323850" y="4990779"/>
            <a:ext cx="3725863"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13" name="Text Placeholder 12">
            <a:extLst>
              <a:ext uri="{FF2B5EF4-FFF2-40B4-BE49-F238E27FC236}">
                <a16:creationId xmlns:a16="http://schemas.microsoft.com/office/drawing/2014/main" id="{2BBB47F0-F6D2-5FD5-1C2D-8963A9B280F8}"/>
              </a:ext>
            </a:extLst>
          </p:cNvPr>
          <p:cNvSpPr>
            <a:spLocks noGrp="1"/>
          </p:cNvSpPr>
          <p:nvPr>
            <p:ph type="body" sz="quarter" idx="16" hasCustomPrompt="1"/>
          </p:nvPr>
        </p:nvSpPr>
        <p:spPr>
          <a:xfrm>
            <a:off x="4230688" y="4990779"/>
            <a:ext cx="4886325" cy="457200"/>
          </a:xfrm>
        </p:spPr>
        <p:txBody>
          <a:bodyPr/>
          <a:lstStyle>
            <a:lvl1pPr marL="0" indent="0">
              <a:spcAft>
                <a:spcPts val="0"/>
              </a:spcAft>
              <a:buNone/>
              <a:defRPr sz="1400"/>
            </a:lvl1pPr>
            <a:lvl2pPr>
              <a:defRPr sz="1400"/>
            </a:lvl2pPr>
            <a:lvl3pPr>
              <a:defRPr sz="1200"/>
            </a:lvl3pPr>
            <a:lvl4pPr>
              <a:defRPr sz="1100"/>
            </a:lvl4pPr>
            <a:lvl5pPr>
              <a:defRPr sz="1050"/>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Tree>
    <p:extLst>
      <p:ext uri="{BB962C8B-B14F-4D97-AF65-F5344CB8AC3E}">
        <p14:creationId xmlns:p14="http://schemas.microsoft.com/office/powerpoint/2010/main" val="418293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gu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CEAE-269F-9001-82E1-E63AB48127E3}"/>
              </a:ext>
            </a:extLst>
          </p:cNvPr>
          <p:cNvSpPr>
            <a:spLocks noGrp="1"/>
          </p:cNvSpPr>
          <p:nvPr>
            <p:ph type="title"/>
          </p:nvPr>
        </p:nvSpPr>
        <p:spPr>
          <a:xfrm>
            <a:off x="323850" y="2492375"/>
            <a:ext cx="7634288" cy="1868487"/>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4324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gu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CEAE-269F-9001-82E1-E63AB48127E3}"/>
              </a:ext>
            </a:extLst>
          </p:cNvPr>
          <p:cNvSpPr>
            <a:spLocks noGrp="1"/>
          </p:cNvSpPr>
          <p:nvPr>
            <p:ph type="title"/>
          </p:nvPr>
        </p:nvSpPr>
        <p:spPr>
          <a:xfrm>
            <a:off x="323850" y="2492375"/>
            <a:ext cx="7235825" cy="1868487"/>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3068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hank you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5412D7-A614-E163-F131-6847698E775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1244601"/>
            <a:ext cx="10888663" cy="436721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8BFD99A5-A6E1-0514-02DB-84C6BD18783A}"/>
              </a:ext>
            </a:extLst>
          </p:cNvPr>
          <p:cNvSpPr>
            <a:spLocks noGrp="1"/>
          </p:cNvSpPr>
          <p:nvPr>
            <p:ph type="title" hasCustomPrompt="1"/>
          </p:nvPr>
        </p:nvSpPr>
        <p:spPr>
          <a:xfrm>
            <a:off x="323850" y="3114676"/>
            <a:ext cx="2749550" cy="623888"/>
          </a:xfrm>
        </p:spPr>
        <p:txBody>
          <a:bodyPr anchor="ctr" anchorCtr="0"/>
          <a:lstStyle>
            <a:lvl1pPr>
              <a:defRPr/>
            </a:lvl1pPr>
          </a:lstStyle>
          <a:p>
            <a:r>
              <a:rPr lang="en-US" dirty="0"/>
              <a:t>Thank you</a:t>
            </a:r>
          </a:p>
        </p:txBody>
      </p:sp>
      <p:pic>
        <p:nvPicPr>
          <p:cNvPr id="18" name="Picture 7" descr="Cisco logo">
            <a:extLst>
              <a:ext uri="{FF2B5EF4-FFF2-40B4-BE49-F238E27FC236}">
                <a16:creationId xmlns:a16="http://schemas.microsoft.com/office/drawing/2014/main" id="{56775E76-582E-6CCC-1676-4F670B0BFC5C}"/>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344480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FD99A5-A6E1-0514-02DB-84C6BD18783A}"/>
              </a:ext>
            </a:extLst>
          </p:cNvPr>
          <p:cNvSpPr>
            <a:spLocks noGrp="1"/>
          </p:cNvSpPr>
          <p:nvPr>
            <p:ph type="title" hasCustomPrompt="1"/>
          </p:nvPr>
        </p:nvSpPr>
        <p:spPr>
          <a:xfrm>
            <a:off x="323850" y="3114676"/>
            <a:ext cx="2749550" cy="623888"/>
          </a:xfrm>
        </p:spPr>
        <p:txBody>
          <a:bodyPr anchor="ctr" anchorCtr="0"/>
          <a:lstStyle>
            <a:lvl1pPr>
              <a:defRPr/>
            </a:lvl1pPr>
          </a:lstStyle>
          <a:p>
            <a:r>
              <a:rPr lang="en-US" dirty="0"/>
              <a:t>Thank you</a:t>
            </a:r>
          </a:p>
        </p:txBody>
      </p:sp>
    </p:spTree>
    <p:extLst>
      <p:ext uri="{BB962C8B-B14F-4D97-AF65-F5344CB8AC3E}">
        <p14:creationId xmlns:p14="http://schemas.microsoft.com/office/powerpoint/2010/main" val="101774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1">
    <p:spTree>
      <p:nvGrpSpPr>
        <p:cNvPr id="1" name=""/>
        <p:cNvGrpSpPr/>
        <p:nvPr/>
      </p:nvGrpSpPr>
      <p:grpSpPr>
        <a:xfrm>
          <a:off x="0" y="0"/>
          <a:ext cx="0" cy="0"/>
          <a:chOff x="0" y="0"/>
          <a:chExt cx="0" cy="0"/>
        </a:xfrm>
      </p:grpSpPr>
      <p:grpSp>
        <p:nvGrpSpPr>
          <p:cNvPr id="3" name="Graphic 2" descr="Cisco logo">
            <a:extLst>
              <a:ext uri="{FF2B5EF4-FFF2-40B4-BE49-F238E27FC236}">
                <a16:creationId xmlns:a16="http://schemas.microsoft.com/office/drawing/2014/main" id="{9A32CA38-C4CF-D4BC-78F1-F151F8F9799C}"/>
              </a:ext>
            </a:extLst>
          </p:cNvPr>
          <p:cNvGrpSpPr>
            <a:grpSpLocks noChangeAspect="1"/>
          </p:cNvGrpSpPr>
          <p:nvPr userDrawn="1"/>
        </p:nvGrpSpPr>
        <p:grpSpPr>
          <a:xfrm>
            <a:off x="5487122" y="2978332"/>
            <a:ext cx="1217756" cy="640080"/>
            <a:chOff x="7202835" y="2919593"/>
            <a:chExt cx="1014444" cy="533215"/>
          </a:xfrm>
          <a:solidFill>
            <a:schemeClr val="bg1"/>
          </a:solidFill>
        </p:grpSpPr>
        <p:sp>
          <p:nvSpPr>
            <p:cNvPr id="4" name="Freeform 24">
              <a:extLst>
                <a:ext uri="{FF2B5EF4-FFF2-40B4-BE49-F238E27FC236}">
                  <a16:creationId xmlns:a16="http://schemas.microsoft.com/office/drawing/2014/main" id="{0848F511-CD0C-4E21-1411-CA7D0F6E3A43}"/>
                </a:ext>
              </a:extLst>
            </p:cNvPr>
            <p:cNvSpPr/>
            <p:nvPr/>
          </p:nvSpPr>
          <p:spPr>
            <a:xfrm>
              <a:off x="7489875" y="3273956"/>
              <a:ext cx="44467" cy="175170"/>
            </a:xfrm>
            <a:custGeom>
              <a:avLst/>
              <a:gdLst>
                <a:gd name="connsiteX0" fmla="*/ 0 w 44467"/>
                <a:gd name="connsiteY0" fmla="*/ 0 h 175170"/>
                <a:gd name="connsiteX1" fmla="*/ 44467 w 44467"/>
                <a:gd name="connsiteY1" fmla="*/ 0 h 175170"/>
                <a:gd name="connsiteX2" fmla="*/ 44467 w 44467"/>
                <a:gd name="connsiteY2" fmla="*/ 175170 h 175170"/>
                <a:gd name="connsiteX3" fmla="*/ 0 w 44467"/>
                <a:gd name="connsiteY3" fmla="*/ 175170 h 175170"/>
              </a:gdLst>
              <a:ahLst/>
              <a:cxnLst>
                <a:cxn ang="0">
                  <a:pos x="connsiteX0" y="connsiteY0"/>
                </a:cxn>
                <a:cxn ang="0">
                  <a:pos x="connsiteX1" y="connsiteY1"/>
                </a:cxn>
                <a:cxn ang="0">
                  <a:pos x="connsiteX2" y="connsiteY2"/>
                </a:cxn>
                <a:cxn ang="0">
                  <a:pos x="connsiteX3" y="connsiteY3"/>
                </a:cxn>
              </a:cxnLst>
              <a:rect l="l" t="t" r="r" b="b"/>
              <a:pathLst>
                <a:path w="44467" h="175170">
                  <a:moveTo>
                    <a:pt x="0" y="0"/>
                  </a:moveTo>
                  <a:lnTo>
                    <a:pt x="44467" y="0"/>
                  </a:lnTo>
                  <a:lnTo>
                    <a:pt x="44467" y="175170"/>
                  </a:lnTo>
                  <a:lnTo>
                    <a:pt x="0" y="175170"/>
                  </a:lnTo>
                  <a:close/>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5" name="Freeform 25">
              <a:extLst>
                <a:ext uri="{FF2B5EF4-FFF2-40B4-BE49-F238E27FC236}">
                  <a16:creationId xmlns:a16="http://schemas.microsoft.com/office/drawing/2014/main" id="{CE7BD058-D0FF-047D-F5E7-7A0A610E086D}"/>
                </a:ext>
              </a:extLst>
            </p:cNvPr>
            <p:cNvSpPr/>
            <p:nvPr/>
          </p:nvSpPr>
          <p:spPr>
            <a:xfrm>
              <a:off x="7758493" y="3270889"/>
              <a:ext cx="134399" cy="181394"/>
            </a:xfrm>
            <a:custGeom>
              <a:avLst/>
              <a:gdLst>
                <a:gd name="connsiteX0" fmla="*/ 0 w 134399"/>
                <a:gd name="connsiteY0" fmla="*/ 90652 h 181394"/>
                <a:gd name="connsiteX1" fmla="*/ 93835 w 134399"/>
                <a:gd name="connsiteY1" fmla="*/ 181394 h 181394"/>
                <a:gd name="connsiteX2" fmla="*/ 134400 w 134399"/>
                <a:gd name="connsiteY2" fmla="*/ 175170 h 181394"/>
                <a:gd name="connsiteX3" fmla="*/ 134400 w 134399"/>
                <a:gd name="connsiteY3" fmla="*/ 128176 h 181394"/>
                <a:gd name="connsiteX4" fmla="*/ 97011 w 134399"/>
                <a:gd name="connsiteY4" fmla="*/ 137196 h 181394"/>
                <a:gd name="connsiteX5" fmla="*/ 50003 w 134399"/>
                <a:gd name="connsiteY5" fmla="*/ 90472 h 181394"/>
                <a:gd name="connsiteX6" fmla="*/ 97011 w 134399"/>
                <a:gd name="connsiteY6" fmla="*/ 43747 h 181394"/>
                <a:gd name="connsiteX7" fmla="*/ 134400 w 134399"/>
                <a:gd name="connsiteY7" fmla="*/ 52768 h 181394"/>
                <a:gd name="connsiteX8" fmla="*/ 134400 w 134399"/>
                <a:gd name="connsiteY8" fmla="*/ 6314 h 181394"/>
                <a:gd name="connsiteX9" fmla="*/ 93835 w 134399"/>
                <a:gd name="connsiteY9" fmla="*/ 0 h 181394"/>
                <a:gd name="connsiteX10" fmla="*/ 0 w 134399"/>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399" h="181394">
                  <a:moveTo>
                    <a:pt x="0" y="90652"/>
                  </a:moveTo>
                  <a:cubicBezTo>
                    <a:pt x="0" y="147118"/>
                    <a:pt x="43832" y="181394"/>
                    <a:pt x="93835" y="181394"/>
                  </a:cubicBezTo>
                  <a:cubicBezTo>
                    <a:pt x="107583" y="181261"/>
                    <a:pt x="121250" y="179165"/>
                    <a:pt x="134400" y="175170"/>
                  </a:cubicBezTo>
                  <a:lnTo>
                    <a:pt x="134400" y="128176"/>
                  </a:lnTo>
                  <a:cubicBezTo>
                    <a:pt x="122893" y="134240"/>
                    <a:pt x="110034" y="137341"/>
                    <a:pt x="97011" y="137196"/>
                  </a:cubicBezTo>
                  <a:cubicBezTo>
                    <a:pt x="71048" y="137196"/>
                    <a:pt x="50003" y="116276"/>
                    <a:pt x="50003" y="90472"/>
                  </a:cubicBezTo>
                  <a:cubicBezTo>
                    <a:pt x="50003" y="64667"/>
                    <a:pt x="71048" y="43747"/>
                    <a:pt x="97011" y="43747"/>
                  </a:cubicBezTo>
                  <a:cubicBezTo>
                    <a:pt x="110034" y="43598"/>
                    <a:pt x="122893" y="46700"/>
                    <a:pt x="134400" y="52768"/>
                  </a:cubicBezTo>
                  <a:lnTo>
                    <a:pt x="134400" y="6314"/>
                  </a:lnTo>
                  <a:cubicBezTo>
                    <a:pt x="121287" y="2146"/>
                    <a:pt x="107602" y="15"/>
                    <a:pt x="93835" y="0"/>
                  </a:cubicBezTo>
                  <a:cubicBezTo>
                    <a:pt x="39385" y="0"/>
                    <a:pt x="0" y="38335"/>
                    <a:pt x="0"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6" name="Freeform 26">
              <a:extLst>
                <a:ext uri="{FF2B5EF4-FFF2-40B4-BE49-F238E27FC236}">
                  <a16:creationId xmlns:a16="http://schemas.microsoft.com/office/drawing/2014/main" id="{83623A44-0F0F-1370-66F6-0846CAF90985}"/>
                </a:ext>
              </a:extLst>
            </p:cNvPr>
            <p:cNvSpPr/>
            <p:nvPr/>
          </p:nvSpPr>
          <p:spPr>
            <a:xfrm>
              <a:off x="7294401" y="3270889"/>
              <a:ext cx="134581" cy="181394"/>
            </a:xfrm>
            <a:custGeom>
              <a:avLst/>
              <a:gdLst>
                <a:gd name="connsiteX0" fmla="*/ 0 w 134581"/>
                <a:gd name="connsiteY0" fmla="*/ 90652 h 181394"/>
                <a:gd name="connsiteX1" fmla="*/ 93926 w 134581"/>
                <a:gd name="connsiteY1" fmla="*/ 181394 h 181394"/>
                <a:gd name="connsiteX2" fmla="*/ 134581 w 134581"/>
                <a:gd name="connsiteY2" fmla="*/ 175170 h 181394"/>
                <a:gd name="connsiteX3" fmla="*/ 134581 w 134581"/>
                <a:gd name="connsiteY3" fmla="*/ 128176 h 181394"/>
                <a:gd name="connsiteX4" fmla="*/ 97193 w 134581"/>
                <a:gd name="connsiteY4" fmla="*/ 137196 h 181394"/>
                <a:gd name="connsiteX5" fmla="*/ 50184 w 134581"/>
                <a:gd name="connsiteY5" fmla="*/ 90472 h 181394"/>
                <a:gd name="connsiteX6" fmla="*/ 97193 w 134581"/>
                <a:gd name="connsiteY6" fmla="*/ 43747 h 181394"/>
                <a:gd name="connsiteX7" fmla="*/ 134581 w 134581"/>
                <a:gd name="connsiteY7" fmla="*/ 52768 h 181394"/>
                <a:gd name="connsiteX8" fmla="*/ 134581 w 134581"/>
                <a:gd name="connsiteY8" fmla="*/ 6314 h 181394"/>
                <a:gd name="connsiteX9" fmla="*/ 93926 w 134581"/>
                <a:gd name="connsiteY9" fmla="*/ 0 h 181394"/>
                <a:gd name="connsiteX10" fmla="*/ 181 w 134581"/>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581" h="181394">
                  <a:moveTo>
                    <a:pt x="0" y="90652"/>
                  </a:moveTo>
                  <a:cubicBezTo>
                    <a:pt x="0" y="147118"/>
                    <a:pt x="43832" y="181394"/>
                    <a:pt x="93926" y="181394"/>
                  </a:cubicBezTo>
                  <a:cubicBezTo>
                    <a:pt x="107708" y="181268"/>
                    <a:pt x="121400" y="179172"/>
                    <a:pt x="134581" y="175170"/>
                  </a:cubicBezTo>
                  <a:lnTo>
                    <a:pt x="134581" y="128176"/>
                  </a:lnTo>
                  <a:cubicBezTo>
                    <a:pt x="123065" y="134222"/>
                    <a:pt x="110216" y="137322"/>
                    <a:pt x="97193" y="137196"/>
                  </a:cubicBezTo>
                  <a:cubicBezTo>
                    <a:pt x="71231" y="137196"/>
                    <a:pt x="50184" y="116276"/>
                    <a:pt x="50184" y="90472"/>
                  </a:cubicBezTo>
                  <a:cubicBezTo>
                    <a:pt x="50184" y="64667"/>
                    <a:pt x="71231" y="43747"/>
                    <a:pt x="97193" y="43747"/>
                  </a:cubicBezTo>
                  <a:cubicBezTo>
                    <a:pt x="110217" y="43613"/>
                    <a:pt x="123068" y="46714"/>
                    <a:pt x="134581" y="52768"/>
                  </a:cubicBezTo>
                  <a:lnTo>
                    <a:pt x="134581" y="6314"/>
                  </a:lnTo>
                  <a:cubicBezTo>
                    <a:pt x="121434" y="2159"/>
                    <a:pt x="107722" y="30"/>
                    <a:pt x="93926" y="0"/>
                  </a:cubicBezTo>
                  <a:cubicBezTo>
                    <a:pt x="39476" y="0"/>
                    <a:pt x="181" y="38335"/>
                    <a:pt x="181"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7" name="Freeform 27">
              <a:extLst>
                <a:ext uri="{FF2B5EF4-FFF2-40B4-BE49-F238E27FC236}">
                  <a16:creationId xmlns:a16="http://schemas.microsoft.com/office/drawing/2014/main" id="{8ABAB402-379C-A6D8-AF39-B22717AC8652}"/>
                </a:ext>
              </a:extLst>
            </p:cNvPr>
            <p:cNvSpPr/>
            <p:nvPr/>
          </p:nvSpPr>
          <p:spPr>
            <a:xfrm>
              <a:off x="7943079" y="3270861"/>
              <a:ext cx="182591" cy="181947"/>
            </a:xfrm>
            <a:custGeom>
              <a:avLst/>
              <a:gdLst>
                <a:gd name="connsiteX0" fmla="*/ 89568 w 182591"/>
                <a:gd name="connsiteY0" fmla="*/ 137224 h 181947"/>
                <a:gd name="connsiteX1" fmla="*/ 42832 w 182591"/>
                <a:gd name="connsiteY1" fmla="*/ 91494 h 181947"/>
                <a:gd name="connsiteX2" fmla="*/ 88842 w 182591"/>
                <a:gd name="connsiteY2" fmla="*/ 45041 h 181947"/>
                <a:gd name="connsiteX3" fmla="*/ 135578 w 182591"/>
                <a:gd name="connsiteY3" fmla="*/ 90772 h 181947"/>
                <a:gd name="connsiteX4" fmla="*/ 135578 w 182591"/>
                <a:gd name="connsiteY4" fmla="*/ 91131 h 181947"/>
                <a:gd name="connsiteX5" fmla="*/ 91220 w 182591"/>
                <a:gd name="connsiteY5" fmla="*/ 137218 h 181947"/>
                <a:gd name="connsiteX6" fmla="*/ 89568 w 182591"/>
                <a:gd name="connsiteY6" fmla="*/ 137224 h 181947"/>
                <a:gd name="connsiteX7" fmla="*/ 89568 w 182591"/>
                <a:gd name="connsiteY7" fmla="*/ 479 h 181947"/>
                <a:gd name="connsiteX8" fmla="*/ 17 w 182591"/>
                <a:gd name="connsiteY8" fmla="*/ 92919 h 181947"/>
                <a:gd name="connsiteX9" fmla="*/ 93017 w 182591"/>
                <a:gd name="connsiteY9" fmla="*/ 181931 h 181947"/>
                <a:gd name="connsiteX10" fmla="*/ 182586 w 182591"/>
                <a:gd name="connsiteY10" fmla="*/ 91131 h 181947"/>
                <a:gd name="connsiteX11" fmla="*/ 92781 w 182591"/>
                <a:gd name="connsiteY11" fmla="*/ 5 h 181947"/>
                <a:gd name="connsiteX12" fmla="*/ 89568 w 182591"/>
                <a:gd name="connsiteY12" fmla="*/ 28 h 1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591" h="181947">
                  <a:moveTo>
                    <a:pt x="89568" y="137224"/>
                  </a:moveTo>
                  <a:cubicBezTo>
                    <a:pt x="63959" y="137423"/>
                    <a:pt x="43032" y="116949"/>
                    <a:pt x="42832" y="91494"/>
                  </a:cubicBezTo>
                  <a:cubicBezTo>
                    <a:pt x="42633" y="66038"/>
                    <a:pt x="63233" y="45241"/>
                    <a:pt x="88842" y="45041"/>
                  </a:cubicBezTo>
                  <a:cubicBezTo>
                    <a:pt x="114452" y="44842"/>
                    <a:pt x="135378" y="65317"/>
                    <a:pt x="135578" y="90772"/>
                  </a:cubicBezTo>
                  <a:cubicBezTo>
                    <a:pt x="135578" y="90891"/>
                    <a:pt x="135578" y="91011"/>
                    <a:pt x="135578" y="91131"/>
                  </a:cubicBezTo>
                  <a:cubicBezTo>
                    <a:pt x="136132" y="116033"/>
                    <a:pt x="116267" y="136667"/>
                    <a:pt x="91220" y="137218"/>
                  </a:cubicBezTo>
                  <a:cubicBezTo>
                    <a:pt x="90666" y="137229"/>
                    <a:pt x="90122" y="137232"/>
                    <a:pt x="89568" y="137224"/>
                  </a:cubicBezTo>
                  <a:moveTo>
                    <a:pt x="89568" y="479"/>
                  </a:moveTo>
                  <a:cubicBezTo>
                    <a:pt x="39157" y="1425"/>
                    <a:pt x="-936" y="42812"/>
                    <a:pt x="17" y="92919"/>
                  </a:cubicBezTo>
                  <a:cubicBezTo>
                    <a:pt x="969" y="143026"/>
                    <a:pt x="42605" y="182877"/>
                    <a:pt x="93017" y="181931"/>
                  </a:cubicBezTo>
                  <a:cubicBezTo>
                    <a:pt x="142784" y="180997"/>
                    <a:pt x="182623" y="140607"/>
                    <a:pt x="182586" y="91131"/>
                  </a:cubicBezTo>
                  <a:cubicBezTo>
                    <a:pt x="183104" y="41317"/>
                    <a:pt x="142893" y="519"/>
                    <a:pt x="92781" y="5"/>
                  </a:cubicBezTo>
                  <a:cubicBezTo>
                    <a:pt x="91710" y="-6"/>
                    <a:pt x="90639" y="1"/>
                    <a:pt x="89568" y="28"/>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8" name="Freeform 28">
              <a:extLst>
                <a:ext uri="{FF2B5EF4-FFF2-40B4-BE49-F238E27FC236}">
                  <a16:creationId xmlns:a16="http://schemas.microsoft.com/office/drawing/2014/main" id="{A0F49F63-D861-23D0-7A32-6898EA38AA9E}"/>
                </a:ext>
              </a:extLst>
            </p:cNvPr>
            <p:cNvSpPr/>
            <p:nvPr/>
          </p:nvSpPr>
          <p:spPr>
            <a:xfrm>
              <a:off x="7593692" y="3270799"/>
              <a:ext cx="121059" cy="181484"/>
            </a:xfrm>
            <a:custGeom>
              <a:avLst/>
              <a:gdLst>
                <a:gd name="connsiteX0" fmla="*/ 79678 w 121059"/>
                <a:gd name="connsiteY0" fmla="*/ 72612 h 181484"/>
                <a:gd name="connsiteX1" fmla="*/ 67427 w 121059"/>
                <a:gd name="connsiteY1" fmla="*/ 68733 h 181484"/>
                <a:gd name="connsiteX2" fmla="*/ 47099 w 121059"/>
                <a:gd name="connsiteY2" fmla="*/ 52046 h 181484"/>
                <a:gd name="connsiteX3" fmla="*/ 74324 w 121059"/>
                <a:gd name="connsiteY3" fmla="*/ 37614 h 181484"/>
                <a:gd name="connsiteX4" fmla="*/ 109081 w 121059"/>
                <a:gd name="connsiteY4" fmla="*/ 43026 h 181484"/>
                <a:gd name="connsiteX5" fmla="*/ 109081 w 121059"/>
                <a:gd name="connsiteY5" fmla="*/ 5592 h 181484"/>
                <a:gd name="connsiteX6" fmla="*/ 65703 w 121059"/>
                <a:gd name="connsiteY6" fmla="*/ 0 h 181484"/>
                <a:gd name="connsiteX7" fmla="*/ 0 w 121059"/>
                <a:gd name="connsiteY7" fmla="*/ 54752 h 181484"/>
                <a:gd name="connsiteX8" fmla="*/ 45375 w 121059"/>
                <a:gd name="connsiteY8" fmla="*/ 105986 h 181484"/>
                <a:gd name="connsiteX9" fmla="*/ 54994 w 121059"/>
                <a:gd name="connsiteY9" fmla="*/ 109143 h 181484"/>
                <a:gd name="connsiteX10" fmla="*/ 74778 w 121059"/>
                <a:gd name="connsiteY10" fmla="*/ 126462 h 181484"/>
                <a:gd name="connsiteX11" fmla="*/ 42471 w 121059"/>
                <a:gd name="connsiteY11" fmla="*/ 142878 h 181484"/>
                <a:gd name="connsiteX12" fmla="*/ 454 w 121059"/>
                <a:gd name="connsiteY12" fmla="*/ 136384 h 181484"/>
                <a:gd name="connsiteX13" fmla="*/ 454 w 121059"/>
                <a:gd name="connsiteY13" fmla="*/ 176704 h 181484"/>
                <a:gd name="connsiteX14" fmla="*/ 48460 w 121059"/>
                <a:gd name="connsiteY14" fmla="*/ 181484 h 181484"/>
                <a:gd name="connsiteX15" fmla="*/ 121060 w 121059"/>
                <a:gd name="connsiteY15" fmla="*/ 122673 h 181484"/>
                <a:gd name="connsiteX16" fmla="*/ 79043 w 121059"/>
                <a:gd name="connsiteY16" fmla="*/ 72612 h 18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059" h="181484">
                  <a:moveTo>
                    <a:pt x="79678" y="72612"/>
                  </a:moveTo>
                  <a:lnTo>
                    <a:pt x="67427" y="68733"/>
                  </a:lnTo>
                  <a:cubicBezTo>
                    <a:pt x="60167" y="66388"/>
                    <a:pt x="47099" y="62690"/>
                    <a:pt x="47099" y="52046"/>
                  </a:cubicBezTo>
                  <a:cubicBezTo>
                    <a:pt x="47099" y="43567"/>
                    <a:pt x="56718" y="37614"/>
                    <a:pt x="74324" y="37614"/>
                  </a:cubicBezTo>
                  <a:cubicBezTo>
                    <a:pt x="86085" y="38079"/>
                    <a:pt x="97746" y="39896"/>
                    <a:pt x="109081" y="43026"/>
                  </a:cubicBezTo>
                  <a:lnTo>
                    <a:pt x="109081" y="5592"/>
                  </a:lnTo>
                  <a:cubicBezTo>
                    <a:pt x="94888" y="2071"/>
                    <a:pt x="80331" y="194"/>
                    <a:pt x="65703" y="0"/>
                  </a:cubicBezTo>
                  <a:cubicBezTo>
                    <a:pt x="24684" y="0"/>
                    <a:pt x="0" y="22009"/>
                    <a:pt x="0" y="54752"/>
                  </a:cubicBezTo>
                  <a:cubicBezTo>
                    <a:pt x="0" y="83797"/>
                    <a:pt x="20691" y="98229"/>
                    <a:pt x="45375" y="105986"/>
                  </a:cubicBezTo>
                  <a:cubicBezTo>
                    <a:pt x="48188" y="106888"/>
                    <a:pt x="52272" y="108151"/>
                    <a:pt x="54994" y="109143"/>
                  </a:cubicBezTo>
                  <a:cubicBezTo>
                    <a:pt x="65975" y="112571"/>
                    <a:pt x="74778" y="117622"/>
                    <a:pt x="74778" y="126462"/>
                  </a:cubicBezTo>
                  <a:cubicBezTo>
                    <a:pt x="74778" y="135301"/>
                    <a:pt x="64614" y="142878"/>
                    <a:pt x="42471" y="142878"/>
                  </a:cubicBezTo>
                  <a:cubicBezTo>
                    <a:pt x="28250" y="142457"/>
                    <a:pt x="14130" y="140275"/>
                    <a:pt x="454" y="136384"/>
                  </a:cubicBezTo>
                  <a:lnTo>
                    <a:pt x="454" y="176704"/>
                  </a:lnTo>
                  <a:cubicBezTo>
                    <a:pt x="16281" y="179724"/>
                    <a:pt x="32343" y="181324"/>
                    <a:pt x="48460" y="181484"/>
                  </a:cubicBezTo>
                  <a:cubicBezTo>
                    <a:pt x="82491" y="181484"/>
                    <a:pt x="121060" y="166691"/>
                    <a:pt x="121060" y="122673"/>
                  </a:cubicBezTo>
                  <a:cubicBezTo>
                    <a:pt x="121060" y="101296"/>
                    <a:pt x="107901" y="81632"/>
                    <a:pt x="79043" y="7261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9" name="Freeform 29">
              <a:extLst>
                <a:ext uri="{FF2B5EF4-FFF2-40B4-BE49-F238E27FC236}">
                  <a16:creationId xmlns:a16="http://schemas.microsoft.com/office/drawing/2014/main" id="{62CA1BBC-594E-0B3B-ACB5-5180E647EB68}"/>
                </a:ext>
              </a:extLst>
            </p:cNvPr>
            <p:cNvSpPr/>
            <p:nvPr/>
          </p:nvSpPr>
          <p:spPr>
            <a:xfrm>
              <a:off x="7202835" y="3063878"/>
              <a:ext cx="44194" cy="88432"/>
            </a:xfrm>
            <a:custGeom>
              <a:avLst/>
              <a:gdLst>
                <a:gd name="connsiteX0" fmla="*/ 22143 w 44194"/>
                <a:gd name="connsiteY0" fmla="*/ 0 h 88432"/>
                <a:gd name="connsiteX1" fmla="*/ 0 w 44194"/>
                <a:gd name="connsiteY1" fmla="*/ 21919 h 88432"/>
                <a:gd name="connsiteX2" fmla="*/ 0 w 44194"/>
                <a:gd name="connsiteY2" fmla="*/ 67831 h 88432"/>
                <a:gd name="connsiteX3" fmla="*/ 23514 w 44194"/>
                <a:gd name="connsiteY3" fmla="*/ 88387 h 88432"/>
                <a:gd name="connsiteX4" fmla="*/ 44195 w 44194"/>
                <a:gd name="connsiteY4" fmla="*/ 67831 h 88432"/>
                <a:gd name="connsiteX5" fmla="*/ 44195 w 44194"/>
                <a:gd name="connsiteY5" fmla="*/ 21919 h 88432"/>
                <a:gd name="connsiteX6" fmla="*/ 22143 w 44194"/>
                <a:gd name="connsiteY6" fmla="*/ 0 h 8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4" h="88432">
                  <a:moveTo>
                    <a:pt x="22143" y="0"/>
                  </a:moveTo>
                  <a:cubicBezTo>
                    <a:pt x="9949" y="0"/>
                    <a:pt x="50" y="9799"/>
                    <a:pt x="0" y="21919"/>
                  </a:cubicBezTo>
                  <a:lnTo>
                    <a:pt x="0" y="67831"/>
                  </a:lnTo>
                  <a:cubicBezTo>
                    <a:pt x="782" y="79961"/>
                    <a:pt x="11310" y="89165"/>
                    <a:pt x="23514" y="88387"/>
                  </a:cubicBezTo>
                  <a:cubicBezTo>
                    <a:pt x="34627" y="87679"/>
                    <a:pt x="43483" y="78877"/>
                    <a:pt x="44195" y="67831"/>
                  </a:cubicBezTo>
                  <a:lnTo>
                    <a:pt x="44195" y="21919"/>
                  </a:lnTo>
                  <a:cubicBezTo>
                    <a:pt x="44195" y="9813"/>
                    <a:pt x="34321" y="0"/>
                    <a:pt x="22143"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10" name="Freeform 30">
              <a:extLst>
                <a:ext uri="{FF2B5EF4-FFF2-40B4-BE49-F238E27FC236}">
                  <a16:creationId xmlns:a16="http://schemas.microsoft.com/office/drawing/2014/main" id="{51B57147-07A3-179D-3B44-669E31BA0779}"/>
                </a:ext>
              </a:extLst>
            </p:cNvPr>
            <p:cNvSpPr/>
            <p:nvPr/>
          </p:nvSpPr>
          <p:spPr>
            <a:xfrm>
              <a:off x="7324348" y="3003533"/>
              <a:ext cx="44104" cy="150094"/>
            </a:xfrm>
            <a:custGeom>
              <a:avLst/>
              <a:gdLst>
                <a:gd name="connsiteX0" fmla="*/ 22052 w 44104"/>
                <a:gd name="connsiteY0" fmla="*/ 150094 h 150094"/>
                <a:gd name="connsiteX1" fmla="*/ 44104 w 44104"/>
                <a:gd name="connsiteY1" fmla="*/ 128176 h 150094"/>
                <a:gd name="connsiteX2" fmla="*/ 44104 w 44104"/>
                <a:gd name="connsiteY2" fmla="*/ 21919 h 150094"/>
                <a:gd name="connsiteX3" fmla="*/ 22052 w 44104"/>
                <a:gd name="connsiteY3" fmla="*/ 0 h 150094"/>
                <a:gd name="connsiteX4" fmla="*/ 0 w 44104"/>
                <a:gd name="connsiteY4" fmla="*/ 21919 h 150094"/>
                <a:gd name="connsiteX5" fmla="*/ 0 w 44104"/>
                <a:gd name="connsiteY5" fmla="*/ 128176 h 150094"/>
                <a:gd name="connsiteX6" fmla="*/ 22052 w 44104"/>
                <a:gd name="connsiteY6" fmla="*/ 150094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22052" y="150094"/>
                  </a:moveTo>
                  <a:cubicBezTo>
                    <a:pt x="34231" y="150094"/>
                    <a:pt x="44104" y="140281"/>
                    <a:pt x="44104" y="128176"/>
                  </a:cubicBezTo>
                  <a:lnTo>
                    <a:pt x="44104" y="21919"/>
                  </a:lnTo>
                  <a:cubicBezTo>
                    <a:pt x="44104" y="9813"/>
                    <a:pt x="34231" y="0"/>
                    <a:pt x="22052" y="0"/>
                  </a:cubicBezTo>
                  <a:cubicBezTo>
                    <a:pt x="9873" y="0"/>
                    <a:pt x="0" y="9813"/>
                    <a:pt x="0" y="21919"/>
                  </a:cubicBezTo>
                  <a:lnTo>
                    <a:pt x="0" y="128176"/>
                  </a:lnTo>
                  <a:cubicBezTo>
                    <a:pt x="0" y="140281"/>
                    <a:pt x="9873" y="150094"/>
                    <a:pt x="22052" y="150094"/>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11" name="Freeform 31">
              <a:extLst>
                <a:ext uri="{FF2B5EF4-FFF2-40B4-BE49-F238E27FC236}">
                  <a16:creationId xmlns:a16="http://schemas.microsoft.com/office/drawing/2014/main" id="{D2F4977B-6C3A-1749-28D3-74067758D800}"/>
                </a:ext>
              </a:extLst>
            </p:cNvPr>
            <p:cNvSpPr/>
            <p:nvPr/>
          </p:nvSpPr>
          <p:spPr>
            <a:xfrm>
              <a:off x="7445589" y="2921000"/>
              <a:ext cx="44104" cy="276375"/>
            </a:xfrm>
            <a:custGeom>
              <a:avLst/>
              <a:gdLst>
                <a:gd name="connsiteX0" fmla="*/ 22052 w 44104"/>
                <a:gd name="connsiteY0" fmla="*/ 0 h 276375"/>
                <a:gd name="connsiteX1" fmla="*/ 0 w 44104"/>
                <a:gd name="connsiteY1" fmla="*/ 21919 h 276375"/>
                <a:gd name="connsiteX2" fmla="*/ 0 w 44104"/>
                <a:gd name="connsiteY2" fmla="*/ 254457 h 276375"/>
                <a:gd name="connsiteX3" fmla="*/ 22052 w 44104"/>
                <a:gd name="connsiteY3" fmla="*/ 276376 h 276375"/>
                <a:gd name="connsiteX4" fmla="*/ 44104 w 44104"/>
                <a:gd name="connsiteY4" fmla="*/ 254457 h 276375"/>
                <a:gd name="connsiteX5" fmla="*/ 44104 w 44104"/>
                <a:gd name="connsiteY5" fmla="*/ 21919 h 276375"/>
                <a:gd name="connsiteX6" fmla="*/ 22052 w 44104"/>
                <a:gd name="connsiteY6" fmla="*/ 0 h 2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276375">
                  <a:moveTo>
                    <a:pt x="22052" y="0"/>
                  </a:moveTo>
                  <a:cubicBezTo>
                    <a:pt x="9873" y="0"/>
                    <a:pt x="0" y="9813"/>
                    <a:pt x="0" y="21919"/>
                  </a:cubicBezTo>
                  <a:lnTo>
                    <a:pt x="0" y="254457"/>
                  </a:lnTo>
                  <a:cubicBezTo>
                    <a:pt x="0" y="266563"/>
                    <a:pt x="9873" y="276376"/>
                    <a:pt x="22052" y="276376"/>
                  </a:cubicBezTo>
                  <a:cubicBezTo>
                    <a:pt x="34231" y="276376"/>
                    <a:pt x="44104" y="266563"/>
                    <a:pt x="44104" y="254457"/>
                  </a:cubicBezTo>
                  <a:lnTo>
                    <a:pt x="44104" y="21919"/>
                  </a:lnTo>
                  <a:cubicBezTo>
                    <a:pt x="44104" y="9813"/>
                    <a:pt x="34231" y="0"/>
                    <a:pt x="22052"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12" name="Freeform 32">
              <a:extLst>
                <a:ext uri="{FF2B5EF4-FFF2-40B4-BE49-F238E27FC236}">
                  <a16:creationId xmlns:a16="http://schemas.microsoft.com/office/drawing/2014/main" id="{7539BE40-6861-0AFB-E72A-25B2630122C7}"/>
                </a:ext>
              </a:extLst>
            </p:cNvPr>
            <p:cNvSpPr/>
            <p:nvPr/>
          </p:nvSpPr>
          <p:spPr>
            <a:xfrm>
              <a:off x="7566921" y="3003533"/>
              <a:ext cx="44104" cy="150094"/>
            </a:xfrm>
            <a:custGeom>
              <a:avLst/>
              <a:gdLst>
                <a:gd name="connsiteX0" fmla="*/ 44104 w 44104"/>
                <a:gd name="connsiteY0" fmla="*/ 128176 h 150094"/>
                <a:gd name="connsiteX1" fmla="*/ 44104 w 44104"/>
                <a:gd name="connsiteY1" fmla="*/ 21919 h 150094"/>
                <a:gd name="connsiteX2" fmla="*/ 22052 w 44104"/>
                <a:gd name="connsiteY2" fmla="*/ 0 h 150094"/>
                <a:gd name="connsiteX3" fmla="*/ 0 w 44104"/>
                <a:gd name="connsiteY3" fmla="*/ 21919 h 150094"/>
                <a:gd name="connsiteX4" fmla="*/ 0 w 44104"/>
                <a:gd name="connsiteY4" fmla="*/ 128176 h 150094"/>
                <a:gd name="connsiteX5" fmla="*/ 22052 w 44104"/>
                <a:gd name="connsiteY5" fmla="*/ 150094 h 150094"/>
                <a:gd name="connsiteX6" fmla="*/ 44104 w 44104"/>
                <a:gd name="connsiteY6" fmla="*/ 128176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44104" y="128176"/>
                  </a:moveTo>
                  <a:lnTo>
                    <a:pt x="44104" y="21919"/>
                  </a:lnTo>
                  <a:cubicBezTo>
                    <a:pt x="44104" y="9813"/>
                    <a:pt x="34231" y="0"/>
                    <a:pt x="22052" y="0"/>
                  </a:cubicBezTo>
                  <a:cubicBezTo>
                    <a:pt x="9874" y="0"/>
                    <a:pt x="0" y="9813"/>
                    <a:pt x="0" y="21919"/>
                  </a:cubicBezTo>
                  <a:lnTo>
                    <a:pt x="0" y="128176"/>
                  </a:lnTo>
                  <a:cubicBezTo>
                    <a:pt x="0" y="140281"/>
                    <a:pt x="9874" y="150094"/>
                    <a:pt x="22052" y="150094"/>
                  </a:cubicBezTo>
                  <a:cubicBezTo>
                    <a:pt x="34231" y="150094"/>
                    <a:pt x="44104" y="140281"/>
                    <a:pt x="44104" y="128176"/>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13" name="Freeform 33">
              <a:extLst>
                <a:ext uri="{FF2B5EF4-FFF2-40B4-BE49-F238E27FC236}">
                  <a16:creationId xmlns:a16="http://schemas.microsoft.com/office/drawing/2014/main" id="{8726BE87-6F3D-1887-CD70-E89DF7FE7BFC}"/>
                </a:ext>
              </a:extLst>
            </p:cNvPr>
            <p:cNvSpPr/>
            <p:nvPr/>
          </p:nvSpPr>
          <p:spPr>
            <a:xfrm>
              <a:off x="7687800" y="3063876"/>
              <a:ext cx="44104" cy="89751"/>
            </a:xfrm>
            <a:custGeom>
              <a:avLst/>
              <a:gdLst>
                <a:gd name="connsiteX0" fmla="*/ 22415 w 44104"/>
                <a:gd name="connsiteY0" fmla="*/ 2 h 89751"/>
                <a:gd name="connsiteX1" fmla="*/ 0 w 44104"/>
                <a:gd name="connsiteY1" fmla="*/ 21738 h 89751"/>
                <a:gd name="connsiteX2" fmla="*/ 0 w 44104"/>
                <a:gd name="connsiteY2" fmla="*/ 21921 h 89751"/>
                <a:gd name="connsiteX3" fmla="*/ 0 w 44104"/>
                <a:gd name="connsiteY3" fmla="*/ 67833 h 89751"/>
                <a:gd name="connsiteX4" fmla="*/ 22052 w 44104"/>
                <a:gd name="connsiteY4" fmla="*/ 89752 h 89751"/>
                <a:gd name="connsiteX5" fmla="*/ 44104 w 44104"/>
                <a:gd name="connsiteY5" fmla="*/ 67833 h 89751"/>
                <a:gd name="connsiteX6" fmla="*/ 44104 w 44104"/>
                <a:gd name="connsiteY6" fmla="*/ 21921 h 89751"/>
                <a:gd name="connsiteX7" fmla="*/ 22143 w 44104"/>
                <a:gd name="connsiteY7" fmla="*/ 2 h 8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4" h="89751">
                  <a:moveTo>
                    <a:pt x="22415" y="2"/>
                  </a:moveTo>
                  <a:cubicBezTo>
                    <a:pt x="10191" y="-148"/>
                    <a:pt x="154" y="9584"/>
                    <a:pt x="0" y="21738"/>
                  </a:cubicBezTo>
                  <a:cubicBezTo>
                    <a:pt x="0" y="21799"/>
                    <a:pt x="0" y="21860"/>
                    <a:pt x="0" y="21921"/>
                  </a:cubicBezTo>
                  <a:lnTo>
                    <a:pt x="0" y="67833"/>
                  </a:lnTo>
                  <a:cubicBezTo>
                    <a:pt x="0" y="79939"/>
                    <a:pt x="9874" y="89752"/>
                    <a:pt x="22052" y="89752"/>
                  </a:cubicBezTo>
                  <a:cubicBezTo>
                    <a:pt x="34231" y="89752"/>
                    <a:pt x="44104" y="79939"/>
                    <a:pt x="44104" y="67833"/>
                  </a:cubicBezTo>
                  <a:lnTo>
                    <a:pt x="44104" y="21921"/>
                  </a:lnTo>
                  <a:cubicBezTo>
                    <a:pt x="44104" y="9850"/>
                    <a:pt x="34285" y="51"/>
                    <a:pt x="22143" y="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14" name="Freeform 34">
              <a:extLst>
                <a:ext uri="{FF2B5EF4-FFF2-40B4-BE49-F238E27FC236}">
                  <a16:creationId xmlns:a16="http://schemas.microsoft.com/office/drawing/2014/main" id="{EB3564BA-B2F9-645B-AD4D-30EC3199A221}"/>
                </a:ext>
              </a:extLst>
            </p:cNvPr>
            <p:cNvSpPr/>
            <p:nvPr/>
          </p:nvSpPr>
          <p:spPr>
            <a:xfrm>
              <a:off x="7809447" y="3002127"/>
              <a:ext cx="44107" cy="151500"/>
            </a:xfrm>
            <a:custGeom>
              <a:avLst/>
              <a:gdLst>
                <a:gd name="connsiteX0" fmla="*/ 22009 w 44107"/>
                <a:gd name="connsiteY0" fmla="*/ 151500 h 151500"/>
                <a:gd name="connsiteX1" fmla="*/ 44061 w 44107"/>
                <a:gd name="connsiteY1" fmla="*/ 129582 h 151500"/>
                <a:gd name="connsiteX2" fmla="*/ 44061 w 44107"/>
                <a:gd name="connsiteY2" fmla="*/ 23325 h 151500"/>
                <a:gd name="connsiteX3" fmla="*/ 23470 w 44107"/>
                <a:gd name="connsiteY3" fmla="*/ 46 h 151500"/>
                <a:gd name="connsiteX4" fmla="*/ 48 w 44107"/>
                <a:gd name="connsiteY4" fmla="*/ 20514 h 151500"/>
                <a:gd name="connsiteX5" fmla="*/ 48 w 44107"/>
                <a:gd name="connsiteY5" fmla="*/ 23325 h 151500"/>
                <a:gd name="connsiteX6" fmla="*/ 48 w 44107"/>
                <a:gd name="connsiteY6" fmla="*/ 129582 h 151500"/>
                <a:gd name="connsiteX7" fmla="*/ 21918 w 44107"/>
                <a:gd name="connsiteY7" fmla="*/ 151500 h 151500"/>
                <a:gd name="connsiteX8" fmla="*/ 22009 w 44107"/>
                <a:gd name="connsiteY8" fmla="*/ 151500 h 1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151500">
                  <a:moveTo>
                    <a:pt x="22009" y="151500"/>
                  </a:moveTo>
                  <a:cubicBezTo>
                    <a:pt x="34188" y="151500"/>
                    <a:pt x="44061" y="141688"/>
                    <a:pt x="44061" y="129582"/>
                  </a:cubicBezTo>
                  <a:lnTo>
                    <a:pt x="44061" y="23325"/>
                  </a:lnTo>
                  <a:cubicBezTo>
                    <a:pt x="44841" y="11244"/>
                    <a:pt x="35621" y="822"/>
                    <a:pt x="23470" y="46"/>
                  </a:cubicBezTo>
                  <a:cubicBezTo>
                    <a:pt x="11319" y="-730"/>
                    <a:pt x="828" y="8434"/>
                    <a:pt x="48" y="20514"/>
                  </a:cubicBezTo>
                  <a:cubicBezTo>
                    <a:pt x="-16" y="21451"/>
                    <a:pt x="-16" y="22389"/>
                    <a:pt x="48" y="23325"/>
                  </a:cubicBezTo>
                  <a:lnTo>
                    <a:pt x="48" y="129582"/>
                  </a:lnTo>
                  <a:cubicBezTo>
                    <a:pt x="-7" y="141637"/>
                    <a:pt x="9785" y="151451"/>
                    <a:pt x="21918" y="151500"/>
                  </a:cubicBezTo>
                  <a:cubicBezTo>
                    <a:pt x="21945" y="151500"/>
                    <a:pt x="21982" y="151500"/>
                    <a:pt x="22009" y="15150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15" name="Freeform 35">
              <a:extLst>
                <a:ext uri="{FF2B5EF4-FFF2-40B4-BE49-F238E27FC236}">
                  <a16:creationId xmlns:a16="http://schemas.microsoft.com/office/drawing/2014/main" id="{0B4EEF7D-1D1F-7611-2AD6-3168E2EE165C}"/>
                </a:ext>
              </a:extLst>
            </p:cNvPr>
            <p:cNvSpPr/>
            <p:nvPr/>
          </p:nvSpPr>
          <p:spPr>
            <a:xfrm>
              <a:off x="7930779" y="2919593"/>
              <a:ext cx="44108" cy="279187"/>
            </a:xfrm>
            <a:custGeom>
              <a:avLst/>
              <a:gdLst>
                <a:gd name="connsiteX0" fmla="*/ 44061 w 44108"/>
                <a:gd name="connsiteY0" fmla="*/ 255863 h 279187"/>
                <a:gd name="connsiteX1" fmla="*/ 44061 w 44108"/>
                <a:gd name="connsiteY1" fmla="*/ 23325 h 279187"/>
                <a:gd name="connsiteX2" fmla="*/ 23470 w 44108"/>
                <a:gd name="connsiteY2" fmla="*/ 46 h 279187"/>
                <a:gd name="connsiteX3" fmla="*/ 48 w 44108"/>
                <a:gd name="connsiteY3" fmla="*/ 20514 h 279187"/>
                <a:gd name="connsiteX4" fmla="*/ 48 w 44108"/>
                <a:gd name="connsiteY4" fmla="*/ 23325 h 279187"/>
                <a:gd name="connsiteX5" fmla="*/ 48 w 44108"/>
                <a:gd name="connsiteY5" fmla="*/ 255863 h 279187"/>
                <a:gd name="connsiteX6" fmla="*/ 20639 w 44108"/>
                <a:gd name="connsiteY6" fmla="*/ 279142 h 279187"/>
                <a:gd name="connsiteX7" fmla="*/ 44061 w 44108"/>
                <a:gd name="connsiteY7" fmla="*/ 258674 h 279187"/>
                <a:gd name="connsiteX8" fmla="*/ 44061 w 44108"/>
                <a:gd name="connsiteY8" fmla="*/ 255863 h 2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8" h="279187">
                  <a:moveTo>
                    <a:pt x="44061" y="255863"/>
                  </a:moveTo>
                  <a:lnTo>
                    <a:pt x="44061" y="23325"/>
                  </a:lnTo>
                  <a:cubicBezTo>
                    <a:pt x="44842" y="11244"/>
                    <a:pt x="35621" y="822"/>
                    <a:pt x="23470" y="46"/>
                  </a:cubicBezTo>
                  <a:cubicBezTo>
                    <a:pt x="11319" y="-730"/>
                    <a:pt x="828" y="8434"/>
                    <a:pt x="48" y="20514"/>
                  </a:cubicBezTo>
                  <a:cubicBezTo>
                    <a:pt x="-16" y="21450"/>
                    <a:pt x="-16" y="22389"/>
                    <a:pt x="48" y="23325"/>
                  </a:cubicBezTo>
                  <a:lnTo>
                    <a:pt x="48" y="255863"/>
                  </a:lnTo>
                  <a:cubicBezTo>
                    <a:pt x="-733" y="267944"/>
                    <a:pt x="8487" y="278366"/>
                    <a:pt x="20639" y="279142"/>
                  </a:cubicBezTo>
                  <a:cubicBezTo>
                    <a:pt x="32790" y="279919"/>
                    <a:pt x="43281" y="270754"/>
                    <a:pt x="44061" y="258674"/>
                  </a:cubicBezTo>
                  <a:cubicBezTo>
                    <a:pt x="44125" y="257737"/>
                    <a:pt x="44125" y="256799"/>
                    <a:pt x="44061" y="255863"/>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16" name="Freeform 36">
              <a:extLst>
                <a:ext uri="{FF2B5EF4-FFF2-40B4-BE49-F238E27FC236}">
                  <a16:creationId xmlns:a16="http://schemas.microsoft.com/office/drawing/2014/main" id="{9A55B643-50C9-ECA1-F047-7AF4A01DADB7}"/>
                </a:ext>
              </a:extLst>
            </p:cNvPr>
            <p:cNvSpPr/>
            <p:nvPr/>
          </p:nvSpPr>
          <p:spPr>
            <a:xfrm>
              <a:off x="8051886" y="3003443"/>
              <a:ext cx="44285" cy="150187"/>
            </a:xfrm>
            <a:custGeom>
              <a:avLst/>
              <a:gdLst>
                <a:gd name="connsiteX0" fmla="*/ 21961 w 44285"/>
                <a:gd name="connsiteY0" fmla="*/ 150185 h 150187"/>
                <a:gd name="connsiteX1" fmla="*/ 44286 w 44285"/>
                <a:gd name="connsiteY1" fmla="*/ 128720 h 150187"/>
                <a:gd name="connsiteX2" fmla="*/ 44286 w 44285"/>
                <a:gd name="connsiteY2" fmla="*/ 128266 h 150187"/>
                <a:gd name="connsiteX3" fmla="*/ 44286 w 44285"/>
                <a:gd name="connsiteY3" fmla="*/ 22009 h 150187"/>
                <a:gd name="connsiteX4" fmla="*/ 22143 w 44285"/>
                <a:gd name="connsiteY4" fmla="*/ 0 h 150187"/>
                <a:gd name="connsiteX5" fmla="*/ 0 w 44285"/>
                <a:gd name="connsiteY5" fmla="*/ 22009 h 150187"/>
                <a:gd name="connsiteX6" fmla="*/ 0 w 44285"/>
                <a:gd name="connsiteY6" fmla="*/ 128266 h 150187"/>
                <a:gd name="connsiteX7" fmla="*/ 22052 w 44285"/>
                <a:gd name="connsiteY7" fmla="*/ 150185 h 15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85" h="150187">
                  <a:moveTo>
                    <a:pt x="21961" y="150185"/>
                  </a:moveTo>
                  <a:cubicBezTo>
                    <a:pt x="34086" y="150384"/>
                    <a:pt x="44086" y="140774"/>
                    <a:pt x="44286" y="128720"/>
                  </a:cubicBezTo>
                  <a:cubicBezTo>
                    <a:pt x="44286" y="128569"/>
                    <a:pt x="44286" y="128417"/>
                    <a:pt x="44286" y="128266"/>
                  </a:cubicBezTo>
                  <a:lnTo>
                    <a:pt x="44286" y="22009"/>
                  </a:lnTo>
                  <a:cubicBezTo>
                    <a:pt x="44286" y="9854"/>
                    <a:pt x="34376" y="0"/>
                    <a:pt x="22143" y="0"/>
                  </a:cubicBezTo>
                  <a:cubicBezTo>
                    <a:pt x="9910" y="0"/>
                    <a:pt x="0" y="9854"/>
                    <a:pt x="0" y="22009"/>
                  </a:cubicBezTo>
                  <a:lnTo>
                    <a:pt x="0" y="128266"/>
                  </a:lnTo>
                  <a:cubicBezTo>
                    <a:pt x="0" y="140372"/>
                    <a:pt x="9874" y="150185"/>
                    <a:pt x="22052" y="150185"/>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sp>
          <p:nvSpPr>
            <p:cNvPr id="17" name="Freeform 37">
              <a:extLst>
                <a:ext uri="{FF2B5EF4-FFF2-40B4-BE49-F238E27FC236}">
                  <a16:creationId xmlns:a16="http://schemas.microsoft.com/office/drawing/2014/main" id="{46A6ACD1-E596-9055-243C-B9CF5CFB813D}"/>
                </a:ext>
              </a:extLst>
            </p:cNvPr>
            <p:cNvSpPr/>
            <p:nvPr/>
          </p:nvSpPr>
          <p:spPr>
            <a:xfrm>
              <a:off x="8173172" y="3063878"/>
              <a:ext cx="44107" cy="91156"/>
            </a:xfrm>
            <a:custGeom>
              <a:avLst/>
              <a:gdLst>
                <a:gd name="connsiteX0" fmla="*/ 22007 w 44107"/>
                <a:gd name="connsiteY0" fmla="*/ 0 h 91156"/>
                <a:gd name="connsiteX1" fmla="*/ 46 w 44107"/>
                <a:gd name="connsiteY1" fmla="*/ 21829 h 91156"/>
                <a:gd name="connsiteX2" fmla="*/ 46 w 44107"/>
                <a:gd name="connsiteY2" fmla="*/ 21919 h 91156"/>
                <a:gd name="connsiteX3" fmla="*/ 46 w 44107"/>
                <a:gd name="connsiteY3" fmla="*/ 67831 h 91156"/>
                <a:gd name="connsiteX4" fmla="*/ 20637 w 44107"/>
                <a:gd name="connsiteY4" fmla="*/ 91110 h 91156"/>
                <a:gd name="connsiteX5" fmla="*/ 44059 w 44107"/>
                <a:gd name="connsiteY5" fmla="*/ 70642 h 91156"/>
                <a:gd name="connsiteX6" fmla="*/ 44059 w 44107"/>
                <a:gd name="connsiteY6" fmla="*/ 67831 h 91156"/>
                <a:gd name="connsiteX7" fmla="*/ 44059 w 44107"/>
                <a:gd name="connsiteY7" fmla="*/ 21919 h 91156"/>
                <a:gd name="connsiteX8" fmla="*/ 22007 w 44107"/>
                <a:gd name="connsiteY8" fmla="*/ 0 h 9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91156">
                  <a:moveTo>
                    <a:pt x="22007" y="0"/>
                  </a:moveTo>
                  <a:cubicBezTo>
                    <a:pt x="9874" y="0"/>
                    <a:pt x="46" y="9773"/>
                    <a:pt x="46" y="21829"/>
                  </a:cubicBezTo>
                  <a:cubicBezTo>
                    <a:pt x="46" y="21858"/>
                    <a:pt x="46" y="21889"/>
                    <a:pt x="46" y="21919"/>
                  </a:cubicBezTo>
                  <a:lnTo>
                    <a:pt x="46" y="67831"/>
                  </a:lnTo>
                  <a:cubicBezTo>
                    <a:pt x="-734" y="79912"/>
                    <a:pt x="8486" y="90334"/>
                    <a:pt x="20637" y="91110"/>
                  </a:cubicBezTo>
                  <a:cubicBezTo>
                    <a:pt x="32789" y="91887"/>
                    <a:pt x="43279" y="82722"/>
                    <a:pt x="44059" y="70642"/>
                  </a:cubicBezTo>
                  <a:cubicBezTo>
                    <a:pt x="44123" y="69705"/>
                    <a:pt x="44123" y="68767"/>
                    <a:pt x="44059" y="67831"/>
                  </a:cubicBezTo>
                  <a:lnTo>
                    <a:pt x="44059" y="21919"/>
                  </a:lnTo>
                  <a:cubicBezTo>
                    <a:pt x="44059" y="9813"/>
                    <a:pt x="34186" y="0"/>
                    <a:pt x="22007"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Medium" panose="020B0503020201020303" pitchFamily="34" charset="0"/>
                <a:ea typeface="ＭＳ Ｐゴシック" charset="0"/>
              </a:endParaRPr>
            </a:p>
          </p:txBody>
        </p:sp>
      </p:grpSp>
    </p:spTree>
    <p:extLst>
      <p:ext uri="{BB962C8B-B14F-4D97-AF65-F5344CB8AC3E}">
        <p14:creationId xmlns:p14="http://schemas.microsoft.com/office/powerpoint/2010/main" val="346385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vent Only Title Slide 1, Two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18122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82746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436086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Tree>
    <p:extLst>
      <p:ext uri="{BB962C8B-B14F-4D97-AF65-F5344CB8AC3E}">
        <p14:creationId xmlns:p14="http://schemas.microsoft.com/office/powerpoint/2010/main" val="244932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vent Only Title Slide 2, Four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Tree>
    <p:extLst>
      <p:ext uri="{BB962C8B-B14F-4D97-AF65-F5344CB8AC3E}">
        <p14:creationId xmlns:p14="http://schemas.microsoft.com/office/powerpoint/2010/main" val="272703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vent Only Title Slide 3, Six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7" name="Text Placeholder 5">
            <a:extLst>
              <a:ext uri="{FF2B5EF4-FFF2-40B4-BE49-F238E27FC236}">
                <a16:creationId xmlns:a16="http://schemas.microsoft.com/office/drawing/2014/main" id="{B989D1F9-5949-EAFF-931D-8121D6A66AA8}"/>
              </a:ext>
            </a:extLst>
          </p:cNvPr>
          <p:cNvSpPr>
            <a:spLocks noGrp="1"/>
          </p:cNvSpPr>
          <p:nvPr>
            <p:ph type="body" sz="quarter" idx="17" hasCustomPrompt="1"/>
          </p:nvPr>
        </p:nvSpPr>
        <p:spPr>
          <a:xfrm>
            <a:off x="323850" y="4986338"/>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8" name="Text Placeholder 9">
            <a:extLst>
              <a:ext uri="{FF2B5EF4-FFF2-40B4-BE49-F238E27FC236}">
                <a16:creationId xmlns:a16="http://schemas.microsoft.com/office/drawing/2014/main" id="{3D1ACE7D-3D09-2D50-1C06-DBAD3893A921}"/>
              </a:ext>
            </a:extLst>
          </p:cNvPr>
          <p:cNvSpPr>
            <a:spLocks noGrp="1"/>
          </p:cNvSpPr>
          <p:nvPr>
            <p:ph type="body" sz="quarter" idx="18" hasCustomPrompt="1"/>
          </p:nvPr>
        </p:nvSpPr>
        <p:spPr>
          <a:xfrm>
            <a:off x="4230687" y="4986338"/>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Tree>
    <p:extLst>
      <p:ext uri="{BB962C8B-B14F-4D97-AF65-F5344CB8AC3E}">
        <p14:creationId xmlns:p14="http://schemas.microsoft.com/office/powerpoint/2010/main" val="282202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A470DCA-01D3-75CC-4B81-AF6AC1F46C85}"/>
              </a:ext>
            </a:extLst>
          </p:cNvPr>
          <p:cNvSpPr>
            <a:spLocks noGrp="1"/>
          </p:cNvSpPr>
          <p:nvPr>
            <p:ph type="title" hasCustomPrompt="1"/>
          </p:nvPr>
        </p:nvSpPr>
        <p:spPr>
          <a:xfrm>
            <a:off x="323850" y="298146"/>
            <a:ext cx="2749550" cy="492443"/>
          </a:xfrm>
        </p:spPr>
        <p:txBody>
          <a:bodyPr/>
          <a:lstStyle>
            <a:lvl1pPr>
              <a:defRPr/>
            </a:lvl1pPr>
          </a:lstStyle>
          <a:p>
            <a:r>
              <a:rPr lang="en-US" dirty="0"/>
              <a:t>Agenda</a:t>
            </a:r>
          </a:p>
        </p:txBody>
      </p:sp>
      <p:sp>
        <p:nvSpPr>
          <p:cNvPr id="4" name="Text Placeholder 3">
            <a:extLst>
              <a:ext uri="{FF2B5EF4-FFF2-40B4-BE49-F238E27FC236}">
                <a16:creationId xmlns:a16="http://schemas.microsoft.com/office/drawing/2014/main" id="{BD66DE8E-18DA-4564-080D-AD4F9F492D6B}"/>
              </a:ext>
            </a:extLst>
          </p:cNvPr>
          <p:cNvSpPr>
            <a:spLocks noGrp="1"/>
          </p:cNvSpPr>
          <p:nvPr>
            <p:ph type="body" sz="quarter" idx="20" hasCustomPrompt="1"/>
          </p:nvPr>
        </p:nvSpPr>
        <p:spPr>
          <a:xfrm>
            <a:off x="5208588" y="296863"/>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tx2">
                    <a:lumMod val="60000"/>
                    <a:lumOff val="40000"/>
                  </a:schemeClr>
                </a:solidFill>
                <a:effectLst/>
                <a:uLnTx/>
                <a:uFillTx/>
                <a:latin typeface="+mj-lt"/>
                <a:cs typeface="CiscoSansTT Light" panose="020B0503020201020303" pitchFamily="34" charset="0"/>
              </a:defRPr>
            </a:lvl1pPr>
          </a:lstStyle>
          <a:p>
            <a:pPr marL="0" lvl="0" algn="r" defTabSz="914400" latinLnBrk="0"/>
            <a:r>
              <a:rPr lang="en-US" dirty="0"/>
              <a:t>##</a:t>
            </a:r>
          </a:p>
        </p:txBody>
      </p:sp>
      <p:sp>
        <p:nvSpPr>
          <p:cNvPr id="5" name="Text Placeholder 4">
            <a:extLst>
              <a:ext uri="{FF2B5EF4-FFF2-40B4-BE49-F238E27FC236}">
                <a16:creationId xmlns:a16="http://schemas.microsoft.com/office/drawing/2014/main" id="{5421C779-BAEC-654A-5E9A-684AEBA7E395}"/>
              </a:ext>
            </a:extLst>
          </p:cNvPr>
          <p:cNvSpPr>
            <a:spLocks noGrp="1"/>
          </p:cNvSpPr>
          <p:nvPr>
            <p:ph type="body" sz="quarter" idx="18" hasCustomPrompt="1"/>
          </p:nvPr>
        </p:nvSpPr>
        <p:spPr>
          <a:xfrm>
            <a:off x="6184900" y="296863"/>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dirty="0"/>
              <a:t>Agenda list placeholder</a:t>
            </a:r>
          </a:p>
        </p:txBody>
      </p:sp>
      <p:sp>
        <p:nvSpPr>
          <p:cNvPr id="3" name="Footer Placeholder 2">
            <a:extLst>
              <a:ext uri="{FF2B5EF4-FFF2-40B4-BE49-F238E27FC236}">
                <a16:creationId xmlns:a16="http://schemas.microsoft.com/office/drawing/2014/main" id="{E637F1A5-67B6-4A78-7FA7-0860E1B6F9B0}"/>
              </a:ext>
            </a:extLst>
          </p:cNvPr>
          <p:cNvSpPr>
            <a:spLocks noGrp="1"/>
          </p:cNvSpPr>
          <p:nvPr>
            <p:ph type="ftr" sz="quarter" idx="21"/>
          </p:nvPr>
        </p:nvSpPr>
        <p:spPr/>
        <p:txBody>
          <a:bodyPr/>
          <a:lstStyle/>
          <a:p>
            <a:pPr defTabSz="814318">
              <a:defRPr/>
            </a:pPr>
            <a:r>
              <a:rPr lang="en-US" dirty="0"/>
              <a:t>Session ID: BRKSEC-XXXX</a:t>
            </a:r>
          </a:p>
        </p:txBody>
      </p:sp>
      <p:sp>
        <p:nvSpPr>
          <p:cNvPr id="2" name="Slide Number Placeholder 1">
            <a:extLst>
              <a:ext uri="{FF2B5EF4-FFF2-40B4-BE49-F238E27FC236}">
                <a16:creationId xmlns:a16="http://schemas.microsoft.com/office/drawing/2014/main" id="{FB200302-2202-F22C-D162-871BF904F46C}"/>
              </a:ext>
            </a:extLst>
          </p:cNvPr>
          <p:cNvSpPr>
            <a:spLocks noGrp="1"/>
          </p:cNvSpPr>
          <p:nvPr>
            <p:ph type="sldNum" sz="quarter" idx="19"/>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24476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323850" y="298146"/>
            <a:ext cx="11544300" cy="492443"/>
          </a:xfrm>
          <a:prstGeom prst="rect">
            <a:avLst/>
          </a:prstGeom>
          <a:noFill/>
        </p:spPr>
        <p:txBody>
          <a:bodyPr vert="horz" lIns="0" tIns="0" rIns="0" bIns="0" rtlCol="0" anchor="t">
            <a:noAutofit/>
          </a:body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323754" y="1244599"/>
            <a:ext cx="11544396" cy="4835321"/>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239B4362-70A2-3ADC-C4AA-ADA6E4E09C94}"/>
              </a:ext>
            </a:extLst>
          </p:cNvPr>
          <p:cNvSpPr>
            <a:spLocks/>
          </p:cNvSpPr>
          <p:nvPr userDrawn="1"/>
        </p:nvSpPr>
        <p:spPr bwMode="ltGray">
          <a:xfrm>
            <a:off x="323850" y="6448930"/>
            <a:ext cx="3285935" cy="409069"/>
          </a:xfrm>
          <a:prstGeom prst="rect">
            <a:avLst/>
          </a:prstGeom>
          <a:noFill/>
          <a:ln w="9525">
            <a:noFill/>
            <a:miter lim="800000"/>
            <a:headEnd/>
            <a:tailEnd/>
          </a:ln>
          <a:effectLst/>
        </p:spPr>
        <p:txBody>
          <a:bodyPr wrap="square" lIns="0" tIns="0" rIns="0" bIns="0" anchor="t" anchorCtr="0">
            <a:noAutofit/>
          </a:bodyPr>
          <a:lstStyle/>
          <a:p>
            <a:pPr marL="0" marR="0" lvl="0" indent="0" algn="l" defTabSz="814318"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mn-lt"/>
                <a:ea typeface="ＭＳ Ｐゴシック" charset="0"/>
                <a:cs typeface="CiscoSansTT Light" panose="020B0503020201020303" pitchFamily="34" charset="0"/>
              </a:rPr>
              <a:t>© 2025 Cisco and/or its affiliates. All rights reserved.</a:t>
            </a:r>
          </a:p>
        </p:txBody>
      </p:sp>
      <p:sp>
        <p:nvSpPr>
          <p:cNvPr id="6" name="Footer Placeholder 5">
            <a:extLst>
              <a:ext uri="{FF2B5EF4-FFF2-40B4-BE49-F238E27FC236}">
                <a16:creationId xmlns:a16="http://schemas.microsoft.com/office/drawing/2014/main" id="{B042B348-7CFA-9BD7-7FBA-A3E160A67776}"/>
              </a:ext>
            </a:extLst>
          </p:cNvPr>
          <p:cNvSpPr>
            <a:spLocks noGrp="1"/>
          </p:cNvSpPr>
          <p:nvPr>
            <p:ph type="ftr" sz="quarter" idx="3"/>
          </p:nvPr>
        </p:nvSpPr>
        <p:spPr>
          <a:xfrm>
            <a:off x="4230688" y="6445885"/>
            <a:ext cx="3727450" cy="411480"/>
          </a:xfrm>
          <a:prstGeom prst="rect">
            <a:avLst/>
          </a:prstGeom>
        </p:spPr>
        <p:txBody>
          <a:bodyPr vert="horz" lIns="0" tIns="0" rIns="0" bIns="0" rtlCol="0" anchor="t" anchorCtr="0"/>
          <a:lstStyle>
            <a:lvl1pPr algn="ctr">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Light" panose="020B0503020201020303" pitchFamily="34" charset="0"/>
              </a:defRPr>
            </a:lvl1pPr>
          </a:lstStyle>
          <a:p>
            <a:pPr defTabSz="814318">
              <a:defRPr/>
            </a:pPr>
            <a:r>
              <a:rPr lang="en-US" dirty="0"/>
              <a:t>Session ID: BRKSEC-XXXX</a:t>
            </a:r>
          </a:p>
        </p:txBody>
      </p:sp>
      <p:sp>
        <p:nvSpPr>
          <p:cNvPr id="2" name="Slide Number Placeholder 1">
            <a:extLst>
              <a:ext uri="{FF2B5EF4-FFF2-40B4-BE49-F238E27FC236}">
                <a16:creationId xmlns:a16="http://schemas.microsoft.com/office/drawing/2014/main" id="{10ECAE8E-F596-3416-3914-B7C065191A87}"/>
              </a:ext>
            </a:extLst>
          </p:cNvPr>
          <p:cNvSpPr>
            <a:spLocks noGrp="1"/>
          </p:cNvSpPr>
          <p:nvPr>
            <p:ph type="sldNum" sz="quarter" idx="4"/>
          </p:nvPr>
        </p:nvSpPr>
        <p:spPr>
          <a:xfrm>
            <a:off x="9115425" y="6448929"/>
            <a:ext cx="1773238" cy="411480"/>
          </a:xfrm>
          <a:prstGeom prst="rect">
            <a:avLst/>
          </a:prstGeom>
        </p:spPr>
        <p:txBody>
          <a:bodyPr vert="horz" lIns="0" tIns="0" rIns="0" bIns="0" rtlCol="0" anchor="t" anchorCtr="0"/>
          <a:lstStyle>
            <a:lvl1pPr algn="r">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Light" panose="020B0503020201020303" pitchFamily="34" charset="0"/>
              </a:defRPr>
            </a:lvl1pPr>
          </a:lstStyle>
          <a:p>
            <a:fld id="{C3C42FAE-7A31-41D3-A712-51D9B15D0B10}" type="slidenum">
              <a:rPr lang="en-US" smtClean="0"/>
              <a:pPr/>
              <a:t>‹#›</a:t>
            </a:fld>
            <a:endParaRPr lang="en-US" dirty="0"/>
          </a:p>
        </p:txBody>
      </p:sp>
      <p:pic>
        <p:nvPicPr>
          <p:cNvPr id="4" name="Picture 7" descr="Cisco Logo">
            <a:extLst>
              <a:ext uri="{FF2B5EF4-FFF2-40B4-BE49-F238E27FC236}">
                <a16:creationId xmlns:a16="http://schemas.microsoft.com/office/drawing/2014/main" id="{E912C7E4-465D-A60D-49E8-6866FAAE6559}"/>
              </a:ext>
            </a:extLst>
          </p:cNvPr>
          <p:cNvPicPr>
            <a:picLocks noChangeAspect="1"/>
          </p:cNvPicPr>
          <p:nvPr userDrawn="1"/>
        </p:nvPicPr>
        <p:blipFill>
          <a:blip r:embed="rId56" cstate="screen">
            <a:extLst>
              <a:ext uri="{28A0092B-C50C-407E-A947-70E740481C1C}">
                <a14:useLocalDpi xmlns:a14="http://schemas.microsoft.com/office/drawing/2010/main"/>
              </a:ext>
              <a:ext uri="{96DAC541-7B7A-43D3-8B79-37D633B846F1}">
                <asvg:svgBlip xmlns:asvg="http://schemas.microsoft.com/office/drawing/2016/SVG/main" r:embed="rId57"/>
              </a:ext>
            </a:extLst>
          </a:blip>
          <a:srcRect/>
          <a:stretch/>
        </p:blipFill>
        <p:spPr>
          <a:xfrm>
            <a:off x="11520088" y="6354445"/>
            <a:ext cx="348061" cy="182880"/>
          </a:xfrm>
          <a:prstGeom prst="rect">
            <a:avLst/>
          </a:prstGeom>
        </p:spPr>
      </p:pic>
      <p:sp>
        <p:nvSpPr>
          <p:cNvPr id="8" name="TextBox 7">
            <a:extLst>
              <a:ext uri="{FF2B5EF4-FFF2-40B4-BE49-F238E27FC236}">
                <a16:creationId xmlns:a16="http://schemas.microsoft.com/office/drawing/2014/main" id="{DCAE3397-B7E0-F9B7-D1AC-C859F3CFC5AF}"/>
              </a:ext>
            </a:extLst>
          </p:cNvPr>
          <p:cNvSpPr txBox="1"/>
          <p:nvPr>
            <p:extLst>
              <p:ext uri="{1162E1C5-73C7-4A58-AE30-91384D911F3F}">
                <p184:classification xmlns:p184="http://schemas.microsoft.com/office/powerpoint/2018/4/main" val="ftr"/>
              </p:ext>
            </p:extLst>
          </p:nvPr>
        </p:nvSpPr>
        <p:spPr>
          <a:xfrm>
            <a:off x="11385550" y="6672580"/>
            <a:ext cx="765175" cy="107722"/>
          </a:xfrm>
          <a:prstGeom prst="rect">
            <a:avLst/>
          </a:prstGeom>
        </p:spPr>
        <p:txBody>
          <a:bodyPr horzOverflow="overflow" lIns="0" tIns="0" rIns="0" bIns="0">
            <a:spAutoFit/>
          </a:bodyPr>
          <a:lstStyle/>
          <a:p>
            <a:pPr algn="l"/>
            <a:r>
              <a:rPr lang="en-US" sz="700" dirty="0">
                <a:solidFill>
                  <a:schemeClr val="bg2"/>
                </a:solidFill>
                <a:latin typeface="Calibri" panose="020F0502020204030204" pitchFamily="34" charset="0"/>
                <a:ea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1981059797"/>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 id="2147483852" r:id="rId40"/>
    <p:sldLayoutId id="2147483853" r:id="rId41"/>
    <p:sldLayoutId id="2147483854" r:id="rId42"/>
    <p:sldLayoutId id="2147483855" r:id="rId43"/>
    <p:sldLayoutId id="2147483856" r:id="rId44"/>
    <p:sldLayoutId id="2147483857" r:id="rId45"/>
    <p:sldLayoutId id="2147483858" r:id="rId46"/>
    <p:sldLayoutId id="2147483859" r:id="rId47"/>
    <p:sldLayoutId id="2147483860" r:id="rId48"/>
    <p:sldLayoutId id="2147483861" r:id="rId49"/>
    <p:sldLayoutId id="2147483862" r:id="rId50"/>
    <p:sldLayoutId id="2147483863" r:id="rId51"/>
    <p:sldLayoutId id="2147483864" r:id="rId52"/>
    <p:sldLayoutId id="2147483865" r:id="rId53"/>
    <p:sldLayoutId id="2147483866"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indent="0" algn="l" defTabSz="912276" rtl="0" eaLnBrk="1" fontAlgn="base" hangingPunct="1">
        <a:lnSpc>
          <a:spcPct val="90000"/>
        </a:lnSpc>
        <a:spcBef>
          <a:spcPct val="0"/>
        </a:spcBef>
        <a:spcAft>
          <a:spcPct val="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04" userDrawn="1">
          <p15:clr>
            <a:srgbClr val="F26B43"/>
          </p15:clr>
        </p15:guide>
        <p15:guide id="3" pos="7476" userDrawn="1">
          <p15:clr>
            <a:srgbClr val="F26B43"/>
          </p15:clr>
        </p15:guide>
        <p15:guide id="6" pos="3840" userDrawn="1">
          <p15:clr>
            <a:srgbClr val="F26B43"/>
          </p15:clr>
        </p15:guide>
        <p15:guide id="9" orient="horz" pos="3827" userDrawn="1">
          <p15:clr>
            <a:srgbClr val="9FCC3B"/>
          </p15:clr>
        </p15:guide>
        <p15:guide id="10" orient="horz" pos="202" userDrawn="1">
          <p15:clr>
            <a:srgbClr val="F26B43"/>
          </p15:clr>
        </p15:guide>
        <p15:guide id="11" orient="horz" pos="2160">
          <p15:clr>
            <a:srgbClr val="F26B43"/>
          </p15:clr>
        </p15:guide>
        <p15:guide id="12" orient="horz" pos="392" userDrawn="1">
          <p15:clr>
            <a:srgbClr val="A4A3A4"/>
          </p15:clr>
        </p15:guide>
        <p15:guide id="13" orient="horz" pos="2552" userDrawn="1">
          <p15:clr>
            <a:srgbClr val="A4A3A4"/>
          </p15:clr>
        </p15:guide>
        <p15:guide id="14" orient="horz" pos="600" userDrawn="1">
          <p15:clr>
            <a:srgbClr val="A4A3A4"/>
          </p15:clr>
        </p15:guide>
        <p15:guide id="15" orient="horz" pos="1766" userDrawn="1">
          <p15:clr>
            <a:srgbClr val="A4A3A4"/>
          </p15:clr>
        </p15:guide>
        <p15:guide id="16" orient="horz" pos="2355" userDrawn="1">
          <p15:clr>
            <a:srgbClr val="A4A3A4"/>
          </p15:clr>
        </p15:guide>
        <p15:guide id="18" orient="horz" pos="4118" userDrawn="1">
          <p15:clr>
            <a:srgbClr val="F26B43"/>
          </p15:clr>
        </p15:guide>
        <p15:guide id="19" orient="horz" pos="1178" userDrawn="1">
          <p15:clr>
            <a:srgbClr val="A4A3A4"/>
          </p15:clr>
        </p15:guide>
        <p15:guide id="20" orient="horz" pos="1374" userDrawn="1">
          <p15:clr>
            <a:srgbClr val="A4A3A4"/>
          </p15:clr>
        </p15:guide>
        <p15:guide id="21" orient="horz" pos="1570" userDrawn="1">
          <p15:clr>
            <a:srgbClr val="A4A3A4"/>
          </p15:clr>
        </p15:guide>
        <p15:guide id="22" pos="703" userDrawn="1">
          <p15:clr>
            <a:srgbClr val="A4A3A4"/>
          </p15:clr>
        </p15:guide>
        <p15:guide id="23" pos="820" userDrawn="1">
          <p15:clr>
            <a:srgbClr val="A4A3A4"/>
          </p15:clr>
        </p15:guide>
        <p15:guide id="24" pos="1321" userDrawn="1">
          <p15:clr>
            <a:srgbClr val="A4A3A4"/>
          </p15:clr>
        </p15:guide>
        <p15:guide id="25" pos="1435" userDrawn="1">
          <p15:clr>
            <a:srgbClr val="A4A3A4"/>
          </p15:clr>
        </p15:guide>
        <p15:guide id="26" pos="1936" userDrawn="1">
          <p15:clr>
            <a:srgbClr val="A4A3A4"/>
          </p15:clr>
        </p15:guide>
        <p15:guide id="27" pos="2051" userDrawn="1">
          <p15:clr>
            <a:srgbClr val="A4A3A4"/>
          </p15:clr>
        </p15:guide>
        <p15:guide id="28" pos="2551" userDrawn="1">
          <p15:clr>
            <a:srgbClr val="A4A3A4"/>
          </p15:clr>
        </p15:guide>
        <p15:guide id="29" pos="2665" userDrawn="1">
          <p15:clr>
            <a:srgbClr val="A4A3A4"/>
          </p15:clr>
        </p15:guide>
        <p15:guide id="30" pos="3167" userDrawn="1">
          <p15:clr>
            <a:srgbClr val="A4A3A4"/>
          </p15:clr>
        </p15:guide>
        <p15:guide id="31" pos="3281" userDrawn="1">
          <p15:clr>
            <a:srgbClr val="A4A3A4"/>
          </p15:clr>
        </p15:guide>
        <p15:guide id="32" pos="3783" userDrawn="1">
          <p15:clr>
            <a:srgbClr val="A4A3A4"/>
          </p15:clr>
        </p15:guide>
        <p15:guide id="33" pos="3896" userDrawn="1">
          <p15:clr>
            <a:srgbClr val="A4A3A4"/>
          </p15:clr>
        </p15:guide>
        <p15:guide id="34" pos="4397" userDrawn="1">
          <p15:clr>
            <a:srgbClr val="A4A3A4"/>
          </p15:clr>
        </p15:guide>
        <p15:guide id="35" pos="4512" userDrawn="1">
          <p15:clr>
            <a:srgbClr val="A4A3A4"/>
          </p15:clr>
        </p15:guide>
        <p15:guide id="36" pos="5013" userDrawn="1">
          <p15:clr>
            <a:srgbClr val="A4A3A4"/>
          </p15:clr>
        </p15:guide>
        <p15:guide id="37" pos="5128" userDrawn="1">
          <p15:clr>
            <a:srgbClr val="A4A3A4"/>
          </p15:clr>
        </p15:guide>
        <p15:guide id="38" pos="5629" userDrawn="1">
          <p15:clr>
            <a:srgbClr val="A4A3A4"/>
          </p15:clr>
        </p15:guide>
        <p15:guide id="39" pos="5742" userDrawn="1">
          <p15:clr>
            <a:srgbClr val="A4A3A4"/>
          </p15:clr>
        </p15:guide>
        <p15:guide id="40" pos="6244" userDrawn="1">
          <p15:clr>
            <a:srgbClr val="A4A3A4"/>
          </p15:clr>
        </p15:guide>
        <p15:guide id="41" pos="6359" userDrawn="1">
          <p15:clr>
            <a:srgbClr val="A4A3A4"/>
          </p15:clr>
        </p15:guide>
        <p15:guide id="42" pos="6859" userDrawn="1">
          <p15:clr>
            <a:srgbClr val="A4A3A4"/>
          </p15:clr>
        </p15:guide>
        <p15:guide id="43" pos="6975" userDrawn="1">
          <p15:clr>
            <a:srgbClr val="A4A3A4"/>
          </p15:clr>
        </p15:guide>
        <p15:guide id="44" orient="horz" pos="784" userDrawn="1">
          <p15:clr>
            <a:srgbClr val="A4A3A4"/>
          </p15:clr>
        </p15:guide>
        <p15:guide id="45" orient="horz" pos="980" userDrawn="1">
          <p15:clr>
            <a:srgbClr val="A4A3A4"/>
          </p15:clr>
        </p15:guide>
        <p15:guide id="46" orient="horz" pos="1962" userDrawn="1">
          <p15:clr>
            <a:srgbClr val="A4A3A4"/>
          </p15:clr>
        </p15:guide>
        <p15:guide id="47" orient="horz" pos="2747" userDrawn="1">
          <p15:clr>
            <a:srgbClr val="A4A3A4"/>
          </p15:clr>
        </p15:guide>
        <p15:guide id="48" orient="horz" pos="2945" userDrawn="1">
          <p15:clr>
            <a:srgbClr val="A4A3A4"/>
          </p15:clr>
        </p15:guide>
        <p15:guide id="49" orient="horz" pos="3141" userDrawn="1">
          <p15:clr>
            <a:srgbClr val="A4A3A4"/>
          </p15:clr>
        </p15:guide>
        <p15:guide id="50" orient="horz" pos="3337" userDrawn="1">
          <p15:clr>
            <a:srgbClr val="A4A3A4"/>
          </p15:clr>
        </p15:guide>
        <p15:guide id="51" orient="horz" pos="3535" userDrawn="1">
          <p15:clr>
            <a:srgbClr val="A4A3A4"/>
          </p15:clr>
        </p15:guide>
        <p15:guide id="52" orient="horz" pos="3730" userDrawn="1">
          <p15:clr>
            <a:srgbClr val="A4A3A4"/>
          </p15:clr>
        </p15:guide>
        <p15:guide id="53" orient="horz" pos="3936" userDrawn="1">
          <p15:clr>
            <a:srgbClr val="A4A3A4"/>
          </p15:clr>
        </p15:guide>
        <p15:guide id="54" orient="horz" pos="187" userDrawn="1">
          <p15:clr>
            <a:srgbClr val="9FCC3B"/>
          </p15:clr>
        </p15:guide>
        <p15:guide id="55" pos="455" userDrawn="1">
          <p15:clr>
            <a:srgbClr val="9FCC3B"/>
          </p15:clr>
        </p15:guide>
        <p15:guide id="56" pos="1069" userDrawn="1">
          <p15:clr>
            <a:srgbClr val="9FCC3B"/>
          </p15:clr>
        </p15:guide>
        <p15:guide id="57" pos="1685" userDrawn="1">
          <p15:clr>
            <a:srgbClr val="9FCC3B"/>
          </p15:clr>
        </p15:guide>
        <p15:guide id="58" pos="2301" userDrawn="1">
          <p15:clr>
            <a:srgbClr val="9FCC3B"/>
          </p15:clr>
        </p15:guide>
        <p15:guide id="59" pos="2915" userDrawn="1">
          <p15:clr>
            <a:srgbClr val="9FCC3B"/>
          </p15:clr>
        </p15:guide>
        <p15:guide id="60" pos="3531" userDrawn="1">
          <p15:clr>
            <a:srgbClr val="9FCC3B"/>
          </p15:clr>
        </p15:guide>
        <p15:guide id="61" pos="4146" userDrawn="1">
          <p15:clr>
            <a:srgbClr val="9FCC3B"/>
          </p15:clr>
        </p15:guide>
        <p15:guide id="62" pos="4762" userDrawn="1">
          <p15:clr>
            <a:srgbClr val="9FCC3B"/>
          </p15:clr>
        </p15:guide>
        <p15:guide id="63" pos="5378" userDrawn="1">
          <p15:clr>
            <a:srgbClr val="9FCC3B"/>
          </p15:clr>
        </p15:guide>
        <p15:guide id="64" pos="5992" userDrawn="1">
          <p15:clr>
            <a:srgbClr val="9FCC3B"/>
          </p15:clr>
        </p15:guide>
        <p15:guide id="65" pos="6609" userDrawn="1">
          <p15:clr>
            <a:srgbClr val="9FCC3B"/>
          </p15:clr>
        </p15:guide>
        <p15:guide id="66" pos="7225"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5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410C9E-97AA-4D31-9AA8-F07A8017EBD2}"/>
              </a:ext>
            </a:extLst>
          </p:cNvPr>
          <p:cNvSpPr>
            <a:spLocks noGrp="1"/>
          </p:cNvSpPr>
          <p:nvPr>
            <p:ph type="title"/>
          </p:nvPr>
        </p:nvSpPr>
        <p:spPr>
          <a:xfrm>
            <a:off x="323850" y="1871663"/>
            <a:ext cx="5281613" cy="1554162"/>
          </a:xfrm>
        </p:spPr>
        <p:txBody>
          <a:bodyPr/>
          <a:lstStyle/>
          <a:p>
            <a:r>
              <a:rPr lang="en-US" b="1" dirty="0"/>
              <a:t>Beyond MCP Servers: Why Network Automation Agents Need Knowledge Graphs</a:t>
            </a:r>
            <a:endParaRPr lang="en-US" dirty="0"/>
          </a:p>
        </p:txBody>
      </p:sp>
      <p:sp>
        <p:nvSpPr>
          <p:cNvPr id="27" name="Text Placeholder 26">
            <a:extLst>
              <a:ext uri="{FF2B5EF4-FFF2-40B4-BE49-F238E27FC236}">
                <a16:creationId xmlns:a16="http://schemas.microsoft.com/office/drawing/2014/main" id="{2BC2EE79-12C9-0093-A523-F962268E27A1}"/>
              </a:ext>
            </a:extLst>
          </p:cNvPr>
          <p:cNvSpPr>
            <a:spLocks noGrp="1"/>
          </p:cNvSpPr>
          <p:nvPr>
            <p:ph type="body" sz="quarter" idx="16"/>
          </p:nvPr>
        </p:nvSpPr>
        <p:spPr>
          <a:xfrm>
            <a:off x="323823" y="3902343"/>
            <a:ext cx="5048090" cy="1554162"/>
          </a:xfrm>
        </p:spPr>
        <p:txBody>
          <a:bodyPr/>
          <a:lstStyle/>
          <a:p>
            <a:pPr lvl="0"/>
            <a:r>
              <a:rPr lang="en-US" dirty="0"/>
              <a:t>Shereen Bellamy</a:t>
            </a:r>
          </a:p>
          <a:p>
            <a:pPr lvl="0"/>
            <a:r>
              <a:rPr lang="en-US" dirty="0">
                <a:solidFill>
                  <a:schemeClr val="bg2"/>
                </a:solidFill>
              </a:rPr>
              <a:t>Senior Developer Advocate – AI , Security, Quantum</a:t>
            </a:r>
          </a:p>
          <a:p>
            <a:pPr lvl="0"/>
            <a:r>
              <a:rPr lang="en-US" dirty="0" err="1">
                <a:solidFill>
                  <a:schemeClr val="bg2"/>
                </a:solidFill>
              </a:rPr>
              <a:t>coffeeAGNTCY</a:t>
            </a:r>
            <a:r>
              <a:rPr lang="en-US" dirty="0">
                <a:solidFill>
                  <a:schemeClr val="bg2"/>
                </a:solidFill>
              </a:rPr>
              <a:t> maintainer</a:t>
            </a:r>
          </a:p>
          <a:p>
            <a:r>
              <a:rPr lang="en-US" dirty="0" err="1">
                <a:solidFill>
                  <a:schemeClr val="bg2"/>
                </a:solidFill>
              </a:rPr>
              <a:t>Github</a:t>
            </a:r>
            <a:r>
              <a:rPr lang="en-US" dirty="0">
                <a:solidFill>
                  <a:schemeClr val="bg2"/>
                </a:solidFill>
              </a:rPr>
              <a:t>, </a:t>
            </a:r>
            <a:r>
              <a:rPr lang="en-US" dirty="0" err="1">
                <a:solidFill>
                  <a:schemeClr val="bg2"/>
                </a:solidFill>
              </a:rPr>
              <a:t>github.com</a:t>
            </a:r>
            <a:r>
              <a:rPr lang="en-US" dirty="0">
                <a:solidFill>
                  <a:schemeClr val="bg2"/>
                </a:solidFill>
              </a:rPr>
              <a:t>/</a:t>
            </a:r>
            <a:r>
              <a:rPr lang="en-US" dirty="0" err="1">
                <a:solidFill>
                  <a:schemeClr val="bg2"/>
                </a:solidFill>
              </a:rPr>
              <a:t>shereenb</a:t>
            </a:r>
            <a:endParaRPr lang="en-US" dirty="0">
              <a:solidFill>
                <a:schemeClr val="bg2"/>
              </a:solidFill>
            </a:endParaRPr>
          </a:p>
          <a:p>
            <a:pPr lvl="0"/>
            <a:endParaRPr lang="en-US" dirty="0">
              <a:solidFill>
                <a:schemeClr val="bg2"/>
              </a:solidFill>
            </a:endParaRPr>
          </a:p>
          <a:p>
            <a:pPr lvl="0"/>
            <a:endParaRPr lang="en-US" dirty="0">
              <a:solidFill>
                <a:schemeClr val="bg2"/>
              </a:solidFill>
            </a:endParaRPr>
          </a:p>
        </p:txBody>
      </p:sp>
      <p:sp>
        <p:nvSpPr>
          <p:cNvPr id="24" name="Text Placeholder 23">
            <a:extLst>
              <a:ext uri="{FF2B5EF4-FFF2-40B4-BE49-F238E27FC236}">
                <a16:creationId xmlns:a16="http://schemas.microsoft.com/office/drawing/2014/main" id="{B6BC4E6E-325E-4D72-8BAC-2CA691986802}"/>
              </a:ext>
            </a:extLst>
          </p:cNvPr>
          <p:cNvSpPr>
            <a:spLocks noGrp="1"/>
          </p:cNvSpPr>
          <p:nvPr>
            <p:ph type="body" sz="quarter" idx="12"/>
          </p:nvPr>
        </p:nvSpPr>
        <p:spPr/>
        <p:txBody>
          <a:bodyPr/>
          <a:lstStyle/>
          <a:p>
            <a:r>
              <a:rPr lang="en-US" dirty="0"/>
              <a:t>January 31, 2026</a:t>
            </a:r>
          </a:p>
        </p:txBody>
      </p:sp>
      <p:pic>
        <p:nvPicPr>
          <p:cNvPr id="2" name="Picture 1" descr="A qr code with a white background&#10;&#10;AI-generated content may be incorrect.">
            <a:extLst>
              <a:ext uri="{FF2B5EF4-FFF2-40B4-BE49-F238E27FC236}">
                <a16:creationId xmlns:a16="http://schemas.microsoft.com/office/drawing/2014/main" id="{1EE563A7-2946-46D8-9770-6F4A978A3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866" y="5455987"/>
            <a:ext cx="947633" cy="875842"/>
          </a:xfrm>
          <a:prstGeom prst="rect">
            <a:avLst/>
          </a:prstGeom>
        </p:spPr>
      </p:pic>
      <p:pic>
        <p:nvPicPr>
          <p:cNvPr id="4" name="Picture 3" descr="A purple gear with black text&#10;&#10;AI-generated content may be incorrect.">
            <a:extLst>
              <a:ext uri="{FF2B5EF4-FFF2-40B4-BE49-F238E27FC236}">
                <a16:creationId xmlns:a16="http://schemas.microsoft.com/office/drawing/2014/main" id="{FCF45C6E-8CCA-F8F2-2111-2131C2D8A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23" y="5456505"/>
            <a:ext cx="1911537" cy="746215"/>
          </a:xfrm>
          <a:prstGeom prst="rect">
            <a:avLst/>
          </a:prstGeom>
        </p:spPr>
      </p:pic>
      <p:pic>
        <p:nvPicPr>
          <p:cNvPr id="9" name="Picture 8" descr="A blue square with white letters&#10;&#10;AI-generated content may be incorrect.">
            <a:extLst>
              <a:ext uri="{FF2B5EF4-FFF2-40B4-BE49-F238E27FC236}">
                <a16:creationId xmlns:a16="http://schemas.microsoft.com/office/drawing/2014/main" id="{BFFC8005-54F9-815A-8281-FB8185ABA6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3192" y="6360518"/>
            <a:ext cx="376983" cy="358888"/>
          </a:xfrm>
          <a:prstGeom prst="rect">
            <a:avLst/>
          </a:prstGeom>
        </p:spPr>
      </p:pic>
      <p:pic>
        <p:nvPicPr>
          <p:cNvPr id="11" name="Picture 10" descr="A black and white logo&#10;&#10;AI-generated content may be incorrect.">
            <a:extLst>
              <a:ext uri="{FF2B5EF4-FFF2-40B4-BE49-F238E27FC236}">
                <a16:creationId xmlns:a16="http://schemas.microsoft.com/office/drawing/2014/main" id="{33FEA14F-7F7A-182C-6EC1-4BFA308BAB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704" y="6331829"/>
            <a:ext cx="376984" cy="351852"/>
          </a:xfrm>
          <a:prstGeom prst="rect">
            <a:avLst/>
          </a:prstGeom>
        </p:spPr>
      </p:pic>
      <p:pic>
        <p:nvPicPr>
          <p:cNvPr id="13" name="Picture 12" descr="A qr code with black squares&#10;&#10;AI-generated content may be incorrect.">
            <a:extLst>
              <a:ext uri="{FF2B5EF4-FFF2-40B4-BE49-F238E27FC236}">
                <a16:creationId xmlns:a16="http://schemas.microsoft.com/office/drawing/2014/main" id="{D87045E6-3FB6-5DAB-61D2-CB2629D849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6709" y="5469680"/>
            <a:ext cx="848974" cy="848974"/>
          </a:xfrm>
          <a:prstGeom prst="rect">
            <a:avLst/>
          </a:prstGeom>
        </p:spPr>
      </p:pic>
    </p:spTree>
    <p:extLst>
      <p:ext uri="{BB962C8B-B14F-4D97-AF65-F5344CB8AC3E}">
        <p14:creationId xmlns:p14="http://schemas.microsoft.com/office/powerpoint/2010/main" val="189345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ECDCC-BD22-1E74-BFCA-5CB64E2F3472}"/>
              </a:ext>
            </a:extLst>
          </p:cNvPr>
          <p:cNvSpPr>
            <a:spLocks noGrp="1"/>
          </p:cNvSpPr>
          <p:nvPr>
            <p:ph type="body" sz="quarter" idx="12"/>
          </p:nvPr>
        </p:nvSpPr>
        <p:spPr/>
        <p:txBody>
          <a:bodyPr/>
          <a:lstStyle/>
          <a:p>
            <a:r>
              <a:rPr lang="en-US" dirty="0"/>
              <a:t>Lessons Learned</a:t>
            </a:r>
          </a:p>
        </p:txBody>
      </p:sp>
      <p:sp>
        <p:nvSpPr>
          <p:cNvPr id="3" name="Title 2">
            <a:extLst>
              <a:ext uri="{FF2B5EF4-FFF2-40B4-BE49-F238E27FC236}">
                <a16:creationId xmlns:a16="http://schemas.microsoft.com/office/drawing/2014/main" id="{7506FD83-A78D-0E89-0A57-3D92B4E21C35}"/>
              </a:ext>
            </a:extLst>
          </p:cNvPr>
          <p:cNvSpPr>
            <a:spLocks noGrp="1"/>
          </p:cNvSpPr>
          <p:nvPr>
            <p:ph type="title"/>
          </p:nvPr>
        </p:nvSpPr>
        <p:spPr>
          <a:xfrm>
            <a:off x="323850" y="622300"/>
            <a:ext cx="9312519" cy="1247775"/>
          </a:xfrm>
        </p:spPr>
        <p:txBody>
          <a:bodyPr/>
          <a:lstStyle/>
          <a:p>
            <a:r>
              <a:rPr lang="en-US" dirty="0"/>
              <a:t>Attempt #2 Knowledge Graph Extraction</a:t>
            </a:r>
          </a:p>
        </p:txBody>
      </p:sp>
      <p:sp>
        <p:nvSpPr>
          <p:cNvPr id="5" name="Rectangle: Rounded Corners 7">
            <a:extLst>
              <a:ext uri="{FF2B5EF4-FFF2-40B4-BE49-F238E27FC236}">
                <a16:creationId xmlns:a16="http://schemas.microsoft.com/office/drawing/2014/main" id="{3455704F-AE40-1796-E486-A24BEDDB9D04}"/>
              </a:ext>
            </a:extLst>
          </p:cNvPr>
          <p:cNvSpPr/>
          <p:nvPr/>
        </p:nvSpPr>
        <p:spPr>
          <a:xfrm>
            <a:off x="1529086" y="1671281"/>
            <a:ext cx="4308475" cy="2427426"/>
          </a:xfrm>
          <a:prstGeom prst="roundRect">
            <a:avLst>
              <a:gd name="adj" fmla="val 5045"/>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algn="ctr"/>
            <a:r>
              <a:rPr lang="en-US" sz="1600" b="1" dirty="0">
                <a:solidFill>
                  <a:schemeClr val="bg1"/>
                </a:solidFill>
              </a:rPr>
              <a:t>Knowledge Augmented Generation (KAG)  [1]</a:t>
            </a:r>
          </a:p>
          <a:p>
            <a:endParaRPr lang="en-US" sz="1600" b="1" dirty="0">
              <a:solidFill>
                <a:schemeClr val="bg1"/>
              </a:solidFill>
            </a:endParaRPr>
          </a:p>
          <a:p>
            <a:pPr>
              <a:defRPr sz="1200"/>
            </a:pPr>
            <a:r>
              <a:rPr lang="en-US" sz="1600" dirty="0">
                <a:solidFill>
                  <a:schemeClr val="bg1"/>
                </a:solidFill>
              </a:rPr>
              <a:t> • </a:t>
            </a:r>
            <a:r>
              <a:rPr lang="en-US" sz="1600" dirty="0" err="1">
                <a:solidFill>
                  <a:schemeClr val="bg1"/>
                </a:solidFill>
              </a:rPr>
              <a:t>OpenSPG</a:t>
            </a:r>
            <a:r>
              <a:rPr lang="en-US" sz="1600" dirty="0">
                <a:solidFill>
                  <a:schemeClr val="bg1"/>
                </a:solidFill>
              </a:rPr>
              <a:t> engine builds knowledge graph from docs</a:t>
            </a:r>
          </a:p>
          <a:p>
            <a:pPr>
              <a:defRPr sz="1200"/>
            </a:pPr>
            <a:r>
              <a:rPr lang="en-US" sz="1600" dirty="0">
                <a:solidFill>
                  <a:schemeClr val="bg1"/>
                </a:solidFill>
              </a:rPr>
              <a:t>  • Logical form-guided reasoning + multi-hop Q&amp;A</a:t>
            </a:r>
          </a:p>
          <a:p>
            <a:pPr>
              <a:defRPr sz="1200"/>
            </a:pPr>
            <a:endParaRPr lang="en-US" sz="1600" dirty="0">
              <a:solidFill>
                <a:schemeClr val="bg1"/>
              </a:solidFill>
            </a:endParaRPr>
          </a:p>
          <a:p>
            <a:pPr>
              <a:defRPr sz="1200"/>
            </a:pPr>
            <a:r>
              <a:rPr lang="en-US" sz="1600" dirty="0">
                <a:solidFill>
                  <a:schemeClr val="bg1"/>
                </a:solidFill>
              </a:rPr>
              <a:t>  </a:t>
            </a:r>
            <a:endParaRPr lang="en-US" sz="1600" b="1" dirty="0">
              <a:solidFill>
                <a:schemeClr val="bg1"/>
              </a:solidFill>
            </a:endParaRPr>
          </a:p>
        </p:txBody>
      </p:sp>
      <p:sp>
        <p:nvSpPr>
          <p:cNvPr id="6" name="Rectangle: Rounded Corners 8">
            <a:extLst>
              <a:ext uri="{FF2B5EF4-FFF2-40B4-BE49-F238E27FC236}">
                <a16:creationId xmlns:a16="http://schemas.microsoft.com/office/drawing/2014/main" id="{86A25FA9-CB4B-A4F6-5695-8FBBC04A0B08}"/>
              </a:ext>
            </a:extLst>
          </p:cNvPr>
          <p:cNvSpPr/>
          <p:nvPr/>
        </p:nvSpPr>
        <p:spPr>
          <a:xfrm>
            <a:off x="6096000" y="1671281"/>
            <a:ext cx="4308475" cy="2427426"/>
          </a:xfrm>
          <a:prstGeom prst="roundRect">
            <a:avLst>
              <a:gd name="adj" fmla="val 5045"/>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algn="ctr"/>
            <a:r>
              <a:rPr lang="en-US" sz="1600" b="1" dirty="0">
                <a:solidFill>
                  <a:schemeClr val="bg1"/>
                </a:solidFill>
              </a:rPr>
              <a:t>Graph RAG [2]</a:t>
            </a:r>
          </a:p>
          <a:p>
            <a:pPr algn="ctr"/>
            <a:endParaRPr lang="en-US" sz="1600" b="1" dirty="0">
              <a:solidFill>
                <a:schemeClr val="bg1"/>
              </a:solidFill>
            </a:endParaRPr>
          </a:p>
          <a:p>
            <a:pPr>
              <a:defRPr sz="1200"/>
            </a:pPr>
            <a:r>
              <a:rPr lang="en-US" sz="1600" dirty="0">
                <a:solidFill>
                  <a:schemeClr val="bg1"/>
                </a:solidFill>
              </a:rPr>
              <a:t>• Extract entities + relationships from text</a:t>
            </a:r>
          </a:p>
          <a:p>
            <a:pPr>
              <a:defRPr sz="1200"/>
            </a:pPr>
            <a:r>
              <a:rPr lang="en-US" sz="1600" dirty="0">
                <a:solidFill>
                  <a:schemeClr val="bg1"/>
                </a:solidFill>
              </a:rPr>
              <a:t>• Build community hierarchies, generate summaries</a:t>
            </a:r>
          </a:p>
          <a:p>
            <a:pPr>
              <a:defRPr sz="1200"/>
            </a:pPr>
            <a:endParaRPr lang="en-US" sz="1600" dirty="0">
              <a:solidFill>
                <a:schemeClr val="bg1"/>
              </a:solidFill>
            </a:endParaRPr>
          </a:p>
          <a:p>
            <a:pPr>
              <a:defRPr sz="1200"/>
            </a:pPr>
            <a:endParaRPr lang="en-US" sz="1600" dirty="0">
              <a:solidFill>
                <a:schemeClr val="bg1"/>
              </a:solidFill>
            </a:endParaRPr>
          </a:p>
          <a:p>
            <a:endParaRPr lang="en-US" sz="1600" b="1" dirty="0">
              <a:solidFill>
                <a:schemeClr val="bg1"/>
              </a:solidFill>
            </a:endParaRPr>
          </a:p>
        </p:txBody>
      </p:sp>
    </p:spTree>
    <p:extLst>
      <p:ext uri="{BB962C8B-B14F-4D97-AF65-F5344CB8AC3E}">
        <p14:creationId xmlns:p14="http://schemas.microsoft.com/office/powerpoint/2010/main" val="134753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2E1393-46E0-1228-B023-26CF6AF92D8C}"/>
              </a:ext>
            </a:extLst>
          </p:cNvPr>
          <p:cNvSpPr>
            <a:spLocks noGrp="1"/>
          </p:cNvSpPr>
          <p:nvPr>
            <p:ph type="body" sz="quarter" idx="12"/>
          </p:nvPr>
        </p:nvSpPr>
        <p:spPr/>
        <p:txBody>
          <a:bodyPr/>
          <a:lstStyle/>
          <a:p>
            <a:r>
              <a:rPr lang="en-US" dirty="0"/>
              <a:t>Lessons Learned</a:t>
            </a:r>
          </a:p>
        </p:txBody>
      </p:sp>
      <p:sp>
        <p:nvSpPr>
          <p:cNvPr id="3" name="Title 2">
            <a:extLst>
              <a:ext uri="{FF2B5EF4-FFF2-40B4-BE49-F238E27FC236}">
                <a16:creationId xmlns:a16="http://schemas.microsoft.com/office/drawing/2014/main" id="{48FF6CD2-8526-930F-0035-BC9889314AFE}"/>
              </a:ext>
            </a:extLst>
          </p:cNvPr>
          <p:cNvSpPr>
            <a:spLocks noGrp="1"/>
          </p:cNvSpPr>
          <p:nvPr>
            <p:ph type="title"/>
          </p:nvPr>
        </p:nvSpPr>
        <p:spPr/>
        <p:txBody>
          <a:bodyPr/>
          <a:lstStyle/>
          <a:p>
            <a:r>
              <a:rPr lang="en-US" dirty="0"/>
              <a:t>Attempt #2 Procedure</a:t>
            </a:r>
          </a:p>
        </p:txBody>
      </p:sp>
      <p:sp>
        <p:nvSpPr>
          <p:cNvPr id="4" name="TextBox 3">
            <a:extLst>
              <a:ext uri="{FF2B5EF4-FFF2-40B4-BE49-F238E27FC236}">
                <a16:creationId xmlns:a16="http://schemas.microsoft.com/office/drawing/2014/main" id="{981B829E-9FA4-5398-BA91-D9E08149A133}"/>
              </a:ext>
            </a:extLst>
          </p:cNvPr>
          <p:cNvSpPr txBox="1"/>
          <p:nvPr/>
        </p:nvSpPr>
        <p:spPr>
          <a:xfrm>
            <a:off x="323850" y="1604866"/>
            <a:ext cx="7667164" cy="1359346"/>
          </a:xfrm>
          <a:prstGeom prst="rect">
            <a:avLst/>
          </a:prstGeom>
          <a:noFill/>
        </p:spPr>
        <p:txBody>
          <a:bodyPr wrap="none" lIns="0" tIns="0" rIns="0" bIns="0" rtlCol="0">
            <a:spAutoFit/>
          </a:bodyPr>
          <a:lstStyle/>
          <a:p>
            <a:pPr algn="l" defTabSz="912276" rtl="0" eaLnBrk="1" fontAlgn="base" hangingPunct="1">
              <a:lnSpc>
                <a:spcPct val="100000"/>
              </a:lnSpc>
              <a:spcBef>
                <a:spcPts val="0"/>
              </a:spcBef>
              <a:spcAft>
                <a:spcPts val="1000"/>
              </a:spcAft>
              <a:buClr>
                <a:schemeClr val="bg1"/>
              </a:buClr>
              <a:buSzPct val="100000"/>
            </a:pPr>
            <a:r>
              <a:rPr lang="en-US" sz="1600" kern="1200" dirty="0">
                <a:solidFill>
                  <a:schemeClr val="bg1"/>
                </a:solidFill>
                <a:latin typeface="+mn-lt"/>
                <a:ea typeface="ＭＳ Ｐゴシック" charset="0"/>
              </a:rPr>
              <a:t>For both approaches I:</a:t>
            </a:r>
            <a:endParaRPr lang="en-US" sz="1600" dirty="0">
              <a:solidFill>
                <a:schemeClr val="bg1"/>
              </a:solidFill>
              <a:ea typeface="ＭＳ Ｐゴシック" charset="0"/>
            </a:endParaRPr>
          </a:p>
          <a:p>
            <a:pPr>
              <a:defRPr sz="1100"/>
            </a:pPr>
            <a:r>
              <a:rPr lang="en-US" sz="1600" dirty="0">
                <a:solidFill>
                  <a:schemeClr val="bg1"/>
                </a:solidFill>
              </a:rPr>
              <a:t> 1. Collected </a:t>
            </a:r>
            <a:r>
              <a:rPr lang="en-US" sz="1600" dirty="0" err="1">
                <a:solidFill>
                  <a:schemeClr val="bg1"/>
                </a:solidFill>
              </a:rPr>
              <a:t>lungo</a:t>
            </a:r>
            <a:r>
              <a:rPr lang="en-US" sz="1600" dirty="0">
                <a:solidFill>
                  <a:schemeClr val="bg1"/>
                </a:solidFill>
              </a:rPr>
              <a:t> deployment docs, network diagrams as text</a:t>
            </a:r>
          </a:p>
          <a:p>
            <a:pPr>
              <a:defRPr sz="1100"/>
            </a:pPr>
            <a:r>
              <a:rPr lang="en-US" sz="1600" dirty="0">
                <a:solidFill>
                  <a:schemeClr val="bg1"/>
                </a:solidFill>
              </a:rPr>
              <a:t> 2. Fed into KAG and </a:t>
            </a:r>
            <a:r>
              <a:rPr lang="en-US" sz="1600" dirty="0" err="1">
                <a:solidFill>
                  <a:schemeClr val="bg1"/>
                </a:solidFill>
              </a:rPr>
              <a:t>GraphRAG</a:t>
            </a:r>
            <a:r>
              <a:rPr lang="en-US" sz="1600" dirty="0">
                <a:solidFill>
                  <a:schemeClr val="bg1"/>
                </a:solidFill>
              </a:rPr>
              <a:t> to extract entities (services, hosts, connections)</a:t>
            </a:r>
          </a:p>
          <a:p>
            <a:pPr>
              <a:defRPr sz="1100"/>
            </a:pPr>
            <a:r>
              <a:rPr lang="en-US" sz="1600" dirty="0">
                <a:solidFill>
                  <a:schemeClr val="bg1"/>
                </a:solidFill>
              </a:rPr>
              <a:t> 3. Built knowledge graph automatically</a:t>
            </a:r>
          </a:p>
          <a:p>
            <a:pPr>
              <a:defRPr sz="1100"/>
            </a:pPr>
            <a:r>
              <a:rPr lang="en-US" sz="1600" dirty="0">
                <a:solidFill>
                  <a:schemeClr val="bg1"/>
                </a:solidFill>
              </a:rPr>
              <a:t> 4. Queried: "What services depend on the SLIM gateway?"</a:t>
            </a:r>
            <a:endParaRPr lang="en-US" sz="1600" kern="1200" dirty="0">
              <a:solidFill>
                <a:schemeClr val="bg1"/>
              </a:solidFill>
              <a:latin typeface="+mn-lt"/>
              <a:ea typeface="ＭＳ Ｐゴシック" charset="0"/>
            </a:endParaRPr>
          </a:p>
        </p:txBody>
      </p:sp>
    </p:spTree>
    <p:extLst>
      <p:ext uri="{BB962C8B-B14F-4D97-AF65-F5344CB8AC3E}">
        <p14:creationId xmlns:p14="http://schemas.microsoft.com/office/powerpoint/2010/main" val="63745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5AE96-AAB8-CEDB-F165-0F09E8BFD65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865CFF4-531D-02A0-9FE6-EF6754D59A9C}"/>
              </a:ext>
            </a:extLst>
          </p:cNvPr>
          <p:cNvSpPr>
            <a:spLocks noGrp="1"/>
          </p:cNvSpPr>
          <p:nvPr>
            <p:ph type="body" sz="quarter" idx="12"/>
          </p:nvPr>
        </p:nvSpPr>
        <p:spPr/>
        <p:txBody>
          <a:bodyPr/>
          <a:lstStyle/>
          <a:p>
            <a:r>
              <a:rPr lang="en-US" dirty="0"/>
              <a:t>Lessons Learned</a:t>
            </a:r>
          </a:p>
        </p:txBody>
      </p:sp>
      <p:sp>
        <p:nvSpPr>
          <p:cNvPr id="3" name="Title 2">
            <a:extLst>
              <a:ext uri="{FF2B5EF4-FFF2-40B4-BE49-F238E27FC236}">
                <a16:creationId xmlns:a16="http://schemas.microsoft.com/office/drawing/2014/main" id="{DF085BFE-97F5-B6B5-74C9-9F7EF4B750C1}"/>
              </a:ext>
            </a:extLst>
          </p:cNvPr>
          <p:cNvSpPr>
            <a:spLocks noGrp="1"/>
          </p:cNvSpPr>
          <p:nvPr>
            <p:ph type="title"/>
          </p:nvPr>
        </p:nvSpPr>
        <p:spPr/>
        <p:txBody>
          <a:bodyPr/>
          <a:lstStyle/>
          <a:p>
            <a:r>
              <a:rPr lang="en-US" dirty="0"/>
              <a:t>Attempt #2 Results</a:t>
            </a:r>
          </a:p>
        </p:txBody>
      </p:sp>
      <p:sp>
        <p:nvSpPr>
          <p:cNvPr id="5" name="Rectangle: Rounded Corners 7">
            <a:extLst>
              <a:ext uri="{FF2B5EF4-FFF2-40B4-BE49-F238E27FC236}">
                <a16:creationId xmlns:a16="http://schemas.microsoft.com/office/drawing/2014/main" id="{59EEC08D-0FF9-488B-2D38-DF770523F149}"/>
              </a:ext>
            </a:extLst>
          </p:cNvPr>
          <p:cNvSpPr/>
          <p:nvPr/>
        </p:nvSpPr>
        <p:spPr>
          <a:xfrm>
            <a:off x="1502261" y="1870075"/>
            <a:ext cx="4308475" cy="2427426"/>
          </a:xfrm>
          <a:prstGeom prst="roundRect">
            <a:avLst>
              <a:gd name="adj" fmla="val 5045"/>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algn="ctr"/>
            <a:r>
              <a:rPr lang="en-US" sz="1600" b="1" dirty="0">
                <a:solidFill>
                  <a:schemeClr val="bg1"/>
                </a:solidFill>
              </a:rPr>
              <a:t>KAG </a:t>
            </a:r>
          </a:p>
          <a:p>
            <a:endParaRPr lang="en-US" sz="1600" b="1" dirty="0">
              <a:solidFill>
                <a:schemeClr val="bg1"/>
              </a:solidFill>
            </a:endParaRPr>
          </a:p>
          <a:p>
            <a:pPr marL="285750" indent="-285750">
              <a:buFont typeface="Arial" panose="020B0604020202020204" pitchFamily="34" charset="0"/>
              <a:buChar char="•"/>
              <a:defRPr sz="1100"/>
            </a:pPr>
            <a:r>
              <a:rPr lang="en-US" sz="1600" dirty="0">
                <a:solidFill>
                  <a:schemeClr val="bg1"/>
                </a:solidFill>
              </a:rPr>
              <a:t>  Extraction worked mostly. Got ~80% of relationships</a:t>
            </a:r>
          </a:p>
          <a:p>
            <a:pPr marL="285750" indent="-285750">
              <a:buFont typeface="Arial" panose="020B0604020202020204" pitchFamily="34" charset="0"/>
              <a:buChar char="•"/>
              <a:defRPr sz="1100"/>
            </a:pPr>
            <a:r>
              <a:rPr lang="en-US" sz="1600" dirty="0">
                <a:solidFill>
                  <a:schemeClr val="bg1"/>
                </a:solidFill>
              </a:rPr>
              <a:t> Still missed some implicit connections, hallucinating others</a:t>
            </a:r>
          </a:p>
          <a:p>
            <a:pPr marL="285750" indent="-285750">
              <a:buFont typeface="Arial" panose="020B0604020202020204" pitchFamily="34" charset="0"/>
              <a:buChar char="•"/>
              <a:defRPr sz="1100"/>
            </a:pPr>
            <a:r>
              <a:rPr lang="en-US" sz="1600" dirty="0">
                <a:solidFill>
                  <a:schemeClr val="bg1"/>
                </a:solidFill>
              </a:rPr>
              <a:t>  Every infrastructure update meant re-extraction</a:t>
            </a:r>
          </a:p>
          <a:p>
            <a:pPr>
              <a:defRPr sz="1200"/>
            </a:pPr>
            <a:r>
              <a:rPr lang="en-US" sz="1600" dirty="0">
                <a:solidFill>
                  <a:schemeClr val="bg1"/>
                </a:solidFill>
              </a:rPr>
              <a:t>  </a:t>
            </a:r>
            <a:endParaRPr lang="en-US" sz="1600" b="1" dirty="0">
              <a:solidFill>
                <a:schemeClr val="bg1"/>
              </a:solidFill>
            </a:endParaRPr>
          </a:p>
        </p:txBody>
      </p:sp>
      <p:sp>
        <p:nvSpPr>
          <p:cNvPr id="6" name="Rectangle: Rounded Corners 8">
            <a:extLst>
              <a:ext uri="{FF2B5EF4-FFF2-40B4-BE49-F238E27FC236}">
                <a16:creationId xmlns:a16="http://schemas.microsoft.com/office/drawing/2014/main" id="{BA40B083-CD87-2451-C28F-074416835487}"/>
              </a:ext>
            </a:extLst>
          </p:cNvPr>
          <p:cNvSpPr/>
          <p:nvPr/>
        </p:nvSpPr>
        <p:spPr>
          <a:xfrm>
            <a:off x="6069175" y="1870075"/>
            <a:ext cx="4308475" cy="2427426"/>
          </a:xfrm>
          <a:prstGeom prst="roundRect">
            <a:avLst>
              <a:gd name="adj" fmla="val 5045"/>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algn="ctr"/>
            <a:r>
              <a:rPr lang="en-US" sz="1600" b="1" dirty="0">
                <a:solidFill>
                  <a:schemeClr val="bg1"/>
                </a:solidFill>
              </a:rPr>
              <a:t>Graph RAG</a:t>
            </a:r>
          </a:p>
          <a:p>
            <a:pPr algn="ctr"/>
            <a:endParaRPr lang="en-US" sz="1600" b="1" dirty="0">
              <a:solidFill>
                <a:schemeClr val="bg1"/>
              </a:solidFill>
            </a:endParaRPr>
          </a:p>
          <a:p>
            <a:pPr marL="285750" indent="-285750">
              <a:buFont typeface="Arial" panose="020B0604020202020204" pitchFamily="34" charset="0"/>
              <a:buChar char="•"/>
              <a:defRPr sz="1100"/>
            </a:pPr>
            <a:r>
              <a:rPr lang="en-US" sz="1600" dirty="0">
                <a:solidFill>
                  <a:schemeClr val="bg1"/>
                </a:solidFill>
              </a:rPr>
              <a:t>Better at summarizing</a:t>
            </a:r>
          </a:p>
          <a:p>
            <a:pPr marL="285750" indent="-285750">
              <a:buFont typeface="Arial" panose="020B0604020202020204" pitchFamily="34" charset="0"/>
              <a:buChar char="•"/>
              <a:defRPr sz="1100"/>
            </a:pPr>
            <a:r>
              <a:rPr lang="en-US" sz="1600" dirty="0">
                <a:solidFill>
                  <a:schemeClr val="bg1"/>
                </a:solidFill>
              </a:rPr>
              <a:t>High token cost</a:t>
            </a:r>
          </a:p>
          <a:p>
            <a:pPr marL="285750" indent="-285750">
              <a:buFont typeface="Arial" panose="020B0604020202020204" pitchFamily="34" charset="0"/>
              <a:buChar char="•"/>
              <a:defRPr sz="1100"/>
            </a:pPr>
            <a:r>
              <a:rPr lang="en-US" sz="1600" dirty="0">
                <a:solidFill>
                  <a:schemeClr val="bg1"/>
                </a:solidFill>
              </a:rPr>
              <a:t>Slow, kept rebuilding communities on every topology change</a:t>
            </a:r>
          </a:p>
          <a:p>
            <a:pPr>
              <a:defRPr sz="1200"/>
            </a:pPr>
            <a:endParaRPr lang="en-US" sz="1600" dirty="0">
              <a:solidFill>
                <a:schemeClr val="bg1"/>
              </a:solidFill>
            </a:endParaRPr>
          </a:p>
          <a:p>
            <a:pPr>
              <a:defRPr sz="1200"/>
            </a:pPr>
            <a:endParaRPr lang="en-US" sz="1600" dirty="0">
              <a:solidFill>
                <a:schemeClr val="bg1"/>
              </a:solidFill>
            </a:endParaRPr>
          </a:p>
          <a:p>
            <a:endParaRPr lang="en-US" sz="1600" b="1" dirty="0">
              <a:solidFill>
                <a:schemeClr val="bg1"/>
              </a:solidFill>
            </a:endParaRPr>
          </a:p>
        </p:txBody>
      </p:sp>
    </p:spTree>
    <p:extLst>
      <p:ext uri="{BB962C8B-B14F-4D97-AF65-F5344CB8AC3E}">
        <p14:creationId xmlns:p14="http://schemas.microsoft.com/office/powerpoint/2010/main" val="112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8F988-5F2F-DD7E-08F2-483A914D433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892E3EE-4A2B-CECB-EA06-C052B2A9F1E1}"/>
              </a:ext>
            </a:extLst>
          </p:cNvPr>
          <p:cNvSpPr>
            <a:spLocks noGrp="1"/>
          </p:cNvSpPr>
          <p:nvPr>
            <p:ph type="body" sz="quarter" idx="12"/>
          </p:nvPr>
        </p:nvSpPr>
        <p:spPr/>
        <p:txBody>
          <a:bodyPr/>
          <a:lstStyle/>
          <a:p>
            <a:endParaRPr lang="en-US"/>
          </a:p>
        </p:txBody>
      </p:sp>
      <p:sp>
        <p:nvSpPr>
          <p:cNvPr id="3" name="Title 2">
            <a:extLst>
              <a:ext uri="{FF2B5EF4-FFF2-40B4-BE49-F238E27FC236}">
                <a16:creationId xmlns:a16="http://schemas.microsoft.com/office/drawing/2014/main" id="{7441F833-723D-15EC-C059-A0C1FE72AD22}"/>
              </a:ext>
            </a:extLst>
          </p:cNvPr>
          <p:cNvSpPr>
            <a:spLocks noGrp="1"/>
          </p:cNvSpPr>
          <p:nvPr>
            <p:ph type="title"/>
          </p:nvPr>
        </p:nvSpPr>
        <p:spPr>
          <a:xfrm>
            <a:off x="323850" y="622300"/>
            <a:ext cx="6338207" cy="1247775"/>
          </a:xfrm>
        </p:spPr>
        <p:txBody>
          <a:bodyPr/>
          <a:lstStyle/>
          <a:p>
            <a:r>
              <a:rPr lang="en-US" dirty="0"/>
              <a:t>Attempt #2 Knowledge Graph Extraction</a:t>
            </a:r>
          </a:p>
        </p:txBody>
      </p:sp>
      <p:sp>
        <p:nvSpPr>
          <p:cNvPr id="7" name="TextBox 6">
            <a:extLst>
              <a:ext uri="{FF2B5EF4-FFF2-40B4-BE49-F238E27FC236}">
                <a16:creationId xmlns:a16="http://schemas.microsoft.com/office/drawing/2014/main" id="{25AFCF0C-ED46-9792-9A64-6F1E4D1DA349}"/>
              </a:ext>
            </a:extLst>
          </p:cNvPr>
          <p:cNvSpPr txBox="1"/>
          <p:nvPr/>
        </p:nvSpPr>
        <p:spPr>
          <a:xfrm>
            <a:off x="1171063" y="2573226"/>
            <a:ext cx="10226351" cy="984885"/>
          </a:xfrm>
          <a:prstGeom prst="rect">
            <a:avLst/>
          </a:prstGeom>
          <a:noFill/>
        </p:spPr>
        <p:txBody>
          <a:bodyPr wrap="square" lIns="0" tIns="0" rIns="0" bIns="0" rtlCol="0">
            <a:spAutoFit/>
          </a:bodyPr>
          <a:lstStyle/>
          <a:p>
            <a:pPr algn="ctr">
              <a:defRPr sz="1200"/>
            </a:pPr>
            <a:r>
              <a:rPr lang="en-US" sz="1600" b="1" kern="1200" dirty="0">
                <a:solidFill>
                  <a:schemeClr val="bg1"/>
                </a:solidFill>
                <a:latin typeface="+mn-lt"/>
                <a:ea typeface="ＭＳ Ｐゴシック" charset="0"/>
              </a:rPr>
              <a:t>Lesson Learned</a:t>
            </a:r>
            <a:r>
              <a:rPr lang="en-US" sz="1600" kern="1200" dirty="0">
                <a:solidFill>
                  <a:schemeClr val="bg1"/>
                </a:solidFill>
                <a:latin typeface="+mn-lt"/>
                <a:ea typeface="ＭＳ Ｐゴシック" charset="0"/>
              </a:rPr>
              <a:t>: </a:t>
            </a:r>
            <a:r>
              <a:rPr lang="en-US" sz="1600" dirty="0">
                <a:solidFill>
                  <a:schemeClr val="bg1"/>
                </a:solidFill>
              </a:rPr>
              <a:t>Both extract graphs from documents.</a:t>
            </a:r>
          </a:p>
          <a:p>
            <a:pPr algn="ctr">
              <a:defRPr sz="1200"/>
            </a:pPr>
            <a:r>
              <a:rPr lang="en-US" sz="1600" dirty="0">
                <a:solidFill>
                  <a:schemeClr val="bg1"/>
                </a:solidFill>
              </a:rPr>
              <a:t> Since </a:t>
            </a:r>
            <a:r>
              <a:rPr lang="en-US" sz="1600" dirty="0" err="1">
                <a:solidFill>
                  <a:schemeClr val="bg1"/>
                </a:solidFill>
              </a:rPr>
              <a:t>lungo’s</a:t>
            </a:r>
            <a:r>
              <a:rPr lang="en-US" sz="1600" dirty="0">
                <a:solidFill>
                  <a:schemeClr val="bg1"/>
                </a:solidFill>
              </a:rPr>
              <a:t> network topology is already structured data, </a:t>
            </a:r>
          </a:p>
          <a:p>
            <a:pPr algn="ctr">
              <a:defRPr sz="1200"/>
            </a:pPr>
            <a:r>
              <a:rPr lang="en-US" sz="1600" dirty="0">
                <a:solidFill>
                  <a:schemeClr val="bg1"/>
                </a:solidFill>
              </a:rPr>
              <a:t>  why extract what we already have?</a:t>
            </a:r>
          </a:p>
          <a:p>
            <a:pPr algn="l" defTabSz="912276" rtl="0" eaLnBrk="1" fontAlgn="base" hangingPunct="1">
              <a:lnSpc>
                <a:spcPct val="100000"/>
              </a:lnSpc>
              <a:spcBef>
                <a:spcPts val="0"/>
              </a:spcBef>
              <a:spcAft>
                <a:spcPts val="1000"/>
              </a:spcAft>
              <a:buClr>
                <a:schemeClr val="bg1"/>
              </a:buClr>
              <a:buSzPct val="100000"/>
            </a:pPr>
            <a:endParaRPr lang="en-US" sz="1600" kern="1200" dirty="0" err="1">
              <a:solidFill>
                <a:schemeClr val="bg1"/>
              </a:solidFill>
              <a:latin typeface="+mn-lt"/>
              <a:ea typeface="ＭＳ Ｐゴシック" charset="0"/>
            </a:endParaRPr>
          </a:p>
        </p:txBody>
      </p:sp>
    </p:spTree>
    <p:extLst>
      <p:ext uri="{BB962C8B-B14F-4D97-AF65-F5344CB8AC3E}">
        <p14:creationId xmlns:p14="http://schemas.microsoft.com/office/powerpoint/2010/main" val="52296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E4429-0D07-C886-11C3-2141D309DB59}"/>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A69A6A3-1EAD-15DE-67DA-6FC689A53CD2}"/>
              </a:ext>
            </a:extLst>
          </p:cNvPr>
          <p:cNvSpPr>
            <a:spLocks noGrp="1"/>
          </p:cNvSpPr>
          <p:nvPr>
            <p:ph type="body" sz="quarter" idx="12"/>
          </p:nvPr>
        </p:nvSpPr>
        <p:spPr/>
        <p:txBody>
          <a:bodyPr/>
          <a:lstStyle/>
          <a:p>
            <a:r>
              <a:rPr lang="en-US" dirty="0"/>
              <a:t>Section title placeholder</a:t>
            </a:r>
          </a:p>
        </p:txBody>
      </p:sp>
      <p:sp>
        <p:nvSpPr>
          <p:cNvPr id="3" name="Title 2">
            <a:extLst>
              <a:ext uri="{FF2B5EF4-FFF2-40B4-BE49-F238E27FC236}">
                <a16:creationId xmlns:a16="http://schemas.microsoft.com/office/drawing/2014/main" id="{C10826CE-5747-F891-3EF8-FC2AC3334074}"/>
              </a:ext>
            </a:extLst>
          </p:cNvPr>
          <p:cNvSpPr>
            <a:spLocks noGrp="1"/>
          </p:cNvSpPr>
          <p:nvPr>
            <p:ph type="title"/>
          </p:nvPr>
        </p:nvSpPr>
        <p:spPr>
          <a:xfrm>
            <a:off x="323850" y="622300"/>
            <a:ext cx="7532526" cy="466343"/>
          </a:xfrm>
        </p:spPr>
        <p:txBody>
          <a:bodyPr/>
          <a:lstStyle/>
          <a:p>
            <a:r>
              <a:rPr lang="en-US" dirty="0"/>
              <a:t>Attempt #3 – Graph + MCP Server</a:t>
            </a:r>
          </a:p>
        </p:txBody>
      </p:sp>
      <p:sp>
        <p:nvSpPr>
          <p:cNvPr id="10" name="TextBox 9">
            <a:extLst>
              <a:ext uri="{FF2B5EF4-FFF2-40B4-BE49-F238E27FC236}">
                <a16:creationId xmlns:a16="http://schemas.microsoft.com/office/drawing/2014/main" id="{A4C801D7-22CD-F2D0-5165-955D7D1FE4B3}"/>
              </a:ext>
            </a:extLst>
          </p:cNvPr>
          <p:cNvSpPr txBox="1"/>
          <p:nvPr/>
        </p:nvSpPr>
        <p:spPr>
          <a:xfrm>
            <a:off x="323850" y="1409055"/>
            <a:ext cx="3711681" cy="307777"/>
          </a:xfrm>
          <a:prstGeom prst="rect">
            <a:avLst/>
          </a:prstGeom>
          <a:noFill/>
        </p:spPr>
        <p:txBody>
          <a:bodyPr wrap="square" lIns="0" tIns="0" rIns="0" bIns="0" rtlCol="0">
            <a:spAutoFit/>
          </a:bodyPr>
          <a:lstStyle/>
          <a:p>
            <a:pPr algn="l" defTabSz="912276" rtl="0" eaLnBrk="1" fontAlgn="base" hangingPunct="1">
              <a:lnSpc>
                <a:spcPct val="100000"/>
              </a:lnSpc>
              <a:spcBef>
                <a:spcPts val="0"/>
              </a:spcBef>
              <a:spcAft>
                <a:spcPts val="1000"/>
              </a:spcAft>
              <a:buClr>
                <a:schemeClr val="bg1"/>
              </a:buClr>
              <a:buSzPct val="100000"/>
            </a:pPr>
            <a:r>
              <a:rPr lang="en-US" sz="2000" b="1" dirty="0">
                <a:solidFill>
                  <a:schemeClr val="bg1"/>
                </a:solidFill>
                <a:ea typeface="ＭＳ Ｐゴシック" charset="0"/>
              </a:rPr>
              <a:t>Goal:</a:t>
            </a:r>
            <a:endParaRPr lang="en-US" sz="2000" b="1" kern="1200" dirty="0">
              <a:solidFill>
                <a:schemeClr val="bg1"/>
              </a:solidFill>
              <a:ea typeface="ＭＳ Ｐゴシック" charset="0"/>
            </a:endParaRPr>
          </a:p>
        </p:txBody>
      </p:sp>
      <p:sp>
        <p:nvSpPr>
          <p:cNvPr id="11" name="TextBox 10">
            <a:extLst>
              <a:ext uri="{FF2B5EF4-FFF2-40B4-BE49-F238E27FC236}">
                <a16:creationId xmlns:a16="http://schemas.microsoft.com/office/drawing/2014/main" id="{E36C8E6A-DE13-67CD-DDA2-B154F5995563}"/>
              </a:ext>
            </a:extLst>
          </p:cNvPr>
          <p:cNvSpPr txBox="1"/>
          <p:nvPr/>
        </p:nvSpPr>
        <p:spPr>
          <a:xfrm>
            <a:off x="323850" y="1872790"/>
            <a:ext cx="4883150" cy="2985433"/>
          </a:xfrm>
          <a:prstGeom prst="rect">
            <a:avLst/>
          </a:prstGeom>
          <a:noFill/>
        </p:spPr>
        <p:txBody>
          <a:bodyPr wrap="square" lIns="0" tIns="0" rIns="0" bIns="0" rtlCol="0">
            <a:spAutoFit/>
          </a:bodyPr>
          <a:lstStyle/>
          <a:p>
            <a:pPr>
              <a:defRPr sz="1300"/>
            </a:pPr>
            <a:r>
              <a:rPr lang="en-US" sz="1600" dirty="0">
                <a:solidFill>
                  <a:schemeClr val="bg1"/>
                </a:solidFill>
              </a:rPr>
              <a:t>Model the domain directly as a</a:t>
            </a:r>
          </a:p>
          <a:p>
            <a:pPr>
              <a:defRPr sz="1300"/>
            </a:pPr>
            <a:r>
              <a:rPr lang="en-US" sz="1600" dirty="0">
                <a:solidFill>
                  <a:schemeClr val="bg1"/>
                </a:solidFill>
              </a:rPr>
              <a:t>knowledge graph in a graph database and place it behind an MCP server.</a:t>
            </a:r>
          </a:p>
          <a:p>
            <a:pPr>
              <a:defRPr sz="1300"/>
            </a:pPr>
            <a:endParaRPr lang="en-US" sz="1600" dirty="0">
              <a:solidFill>
                <a:schemeClr val="bg1"/>
              </a:solidFill>
            </a:endParaRPr>
          </a:p>
          <a:p>
            <a:pPr marL="285750" indent="-285750">
              <a:buFont typeface="Arial" panose="020B0604020202020204" pitchFamily="34" charset="0"/>
              <a:buChar char="•"/>
              <a:defRPr sz="1300"/>
            </a:pPr>
            <a:r>
              <a:rPr lang="en-US" sz="1600" dirty="0">
                <a:solidFill>
                  <a:schemeClr val="bg1"/>
                </a:solidFill>
              </a:rPr>
              <a:t>Tokens more aligned with the output</a:t>
            </a:r>
          </a:p>
          <a:p>
            <a:pPr marL="285750" indent="-285750">
              <a:buFont typeface="Arial" panose="020B0604020202020204" pitchFamily="34" charset="0"/>
              <a:buChar char="•"/>
              <a:defRPr sz="1300"/>
            </a:pPr>
            <a:r>
              <a:rPr lang="en-US" sz="1600" dirty="0">
                <a:solidFill>
                  <a:schemeClr val="bg1"/>
                </a:solidFill>
              </a:rPr>
              <a:t>Native Traversal </a:t>
            </a:r>
          </a:p>
          <a:p>
            <a:pPr marL="285750" indent="-285750">
              <a:buFont typeface="Arial" panose="020B0604020202020204" pitchFamily="34" charset="0"/>
              <a:buChar char="•"/>
              <a:defRPr sz="1300"/>
            </a:pPr>
            <a:r>
              <a:rPr lang="en-US" sz="1600" dirty="0">
                <a:solidFill>
                  <a:schemeClr val="bg1"/>
                </a:solidFill>
              </a:rPr>
              <a:t>Direct Queries</a:t>
            </a:r>
          </a:p>
          <a:p>
            <a:pPr marL="285750" indent="-285750">
              <a:buFont typeface="Arial" panose="020B0604020202020204" pitchFamily="34" charset="0"/>
              <a:buChar char="•"/>
              <a:defRPr sz="1300"/>
            </a:pPr>
            <a:endParaRPr lang="en-US" sz="1600" dirty="0">
              <a:solidFill>
                <a:schemeClr val="bg1"/>
              </a:solidFill>
            </a:endParaRPr>
          </a:p>
          <a:p>
            <a:pPr>
              <a:defRPr sz="1300"/>
            </a:pPr>
            <a:r>
              <a:rPr lang="en-US" sz="1600" dirty="0">
                <a:solidFill>
                  <a:schemeClr val="bg1"/>
                </a:solidFill>
              </a:rPr>
              <a:t>Note: </a:t>
            </a:r>
          </a:p>
          <a:p>
            <a:pPr marL="285750" indent="-285750">
              <a:buFont typeface="Arial" panose="020B0604020202020204" pitchFamily="34" charset="0"/>
              <a:buChar char="•"/>
              <a:defRPr sz="1300"/>
            </a:pPr>
            <a:r>
              <a:rPr lang="en-US" sz="1600" dirty="0">
                <a:solidFill>
                  <a:schemeClr val="bg1"/>
                </a:solidFill>
              </a:rPr>
              <a:t>Graph Database stores nodes and edges</a:t>
            </a:r>
          </a:p>
          <a:p>
            <a:pPr marL="285750" indent="-285750">
              <a:buFont typeface="Arial" panose="020B0604020202020204" pitchFamily="34" charset="0"/>
              <a:buChar char="•"/>
              <a:defRPr sz="1300"/>
            </a:pPr>
            <a:r>
              <a:rPr lang="en-US" sz="1600" dirty="0">
                <a:solidFill>
                  <a:schemeClr val="bg1"/>
                </a:solidFill>
              </a:rPr>
              <a:t>Knowledge Graph adds meaning </a:t>
            </a:r>
          </a:p>
          <a:p>
            <a:endParaRPr lang="en-US" dirty="0">
              <a:solidFill>
                <a:schemeClr val="bg1"/>
              </a:solidFill>
            </a:endParaRPr>
          </a:p>
        </p:txBody>
      </p:sp>
      <p:sp>
        <p:nvSpPr>
          <p:cNvPr id="4" name="TextBox 3">
            <a:extLst>
              <a:ext uri="{FF2B5EF4-FFF2-40B4-BE49-F238E27FC236}">
                <a16:creationId xmlns:a16="http://schemas.microsoft.com/office/drawing/2014/main" id="{C9B699FD-1818-558D-8971-2D2501C7097F}"/>
              </a:ext>
            </a:extLst>
          </p:cNvPr>
          <p:cNvSpPr txBox="1"/>
          <p:nvPr/>
        </p:nvSpPr>
        <p:spPr>
          <a:xfrm>
            <a:off x="6096000" y="1716832"/>
            <a:ext cx="5772150" cy="1723549"/>
          </a:xfrm>
          <a:prstGeom prst="rect">
            <a:avLst/>
          </a:prstGeom>
          <a:noFill/>
        </p:spPr>
        <p:txBody>
          <a:bodyPr wrap="square" lIns="0" tIns="0" rIns="0" bIns="0" rtlCol="0">
            <a:spAutoFit/>
          </a:bodyPr>
          <a:lstStyle/>
          <a:p>
            <a:pPr>
              <a:defRPr sz="1300"/>
            </a:pPr>
            <a:r>
              <a:rPr lang="en-US" sz="1600" b="1" dirty="0">
                <a:solidFill>
                  <a:schemeClr val="bg1"/>
                </a:solidFill>
              </a:rPr>
              <a:t>Supervisor: </a:t>
            </a:r>
            <a:r>
              <a:rPr lang="en-US" sz="1600" dirty="0">
                <a:solidFill>
                  <a:schemeClr val="bg1"/>
                </a:solidFill>
              </a:rPr>
              <a:t>"What's upstream of the payment database?"</a:t>
            </a:r>
          </a:p>
          <a:p>
            <a:pPr>
              <a:defRPr sz="1300"/>
            </a:pPr>
            <a:endParaRPr lang="en-US" sz="1600" dirty="0">
              <a:solidFill>
                <a:schemeClr val="bg1"/>
              </a:solidFill>
            </a:endParaRPr>
          </a:p>
          <a:p>
            <a:pPr>
              <a:defRPr sz="1300"/>
            </a:pPr>
            <a:r>
              <a:rPr lang="en-US" sz="1600" dirty="0">
                <a:solidFill>
                  <a:schemeClr val="bg1"/>
                </a:solidFill>
              </a:rPr>
              <a:t> </a:t>
            </a:r>
            <a:r>
              <a:rPr lang="en-US" sz="1600" b="1" dirty="0">
                <a:solidFill>
                  <a:schemeClr val="bg1"/>
                </a:solidFill>
              </a:rPr>
              <a:t>MCP Server</a:t>
            </a:r>
            <a:r>
              <a:rPr lang="en-US" sz="1600" dirty="0">
                <a:solidFill>
                  <a:schemeClr val="bg1"/>
                </a:solidFill>
              </a:rPr>
              <a:t>: *runs Cypher query*</a:t>
            </a:r>
          </a:p>
          <a:p>
            <a:pPr>
              <a:defRPr sz="1300"/>
            </a:pPr>
            <a:r>
              <a:rPr lang="en-US" sz="1600" dirty="0">
                <a:solidFill>
                  <a:schemeClr val="bg1"/>
                </a:solidFill>
              </a:rPr>
              <a:t>      MATCH (</a:t>
            </a:r>
            <a:r>
              <a:rPr lang="en-US" sz="1600" dirty="0" err="1">
                <a:solidFill>
                  <a:schemeClr val="bg1"/>
                </a:solidFill>
              </a:rPr>
              <a:t>db</a:t>
            </a:r>
            <a:r>
              <a:rPr lang="en-US" sz="1600" dirty="0">
                <a:solidFill>
                  <a:schemeClr val="bg1"/>
                </a:solidFill>
              </a:rPr>
              <a:t>)&lt;-[:CONNECTS_TO*]-(upstream)</a:t>
            </a:r>
          </a:p>
          <a:p>
            <a:pPr>
              <a:defRPr sz="1300"/>
            </a:pPr>
            <a:r>
              <a:rPr lang="en-US" sz="1600" dirty="0">
                <a:solidFill>
                  <a:schemeClr val="bg1"/>
                </a:solidFill>
              </a:rPr>
              <a:t>      → "Router-A, Switch-1, Core-Router"</a:t>
            </a:r>
          </a:p>
          <a:p>
            <a:pPr>
              <a:defRPr sz="1300"/>
            </a:pPr>
            <a:endParaRPr lang="en-US" sz="1600" dirty="0">
              <a:solidFill>
                <a:schemeClr val="bg1"/>
              </a:solidFill>
            </a:endParaRPr>
          </a:p>
          <a:p>
            <a:pPr>
              <a:defRPr sz="1300"/>
            </a:pPr>
            <a:r>
              <a:rPr lang="en-US" sz="1600" b="1" dirty="0">
                <a:solidFill>
                  <a:schemeClr val="bg1"/>
                </a:solidFill>
              </a:rPr>
              <a:t> Supervisor </a:t>
            </a:r>
            <a:r>
              <a:rPr lang="en-US" sz="1600" dirty="0">
                <a:solidFill>
                  <a:schemeClr val="bg1"/>
                </a:solidFill>
              </a:rPr>
              <a:t>: Receives [200 tokens – exactly the answer]</a:t>
            </a:r>
          </a:p>
        </p:txBody>
      </p:sp>
    </p:spTree>
    <p:extLst>
      <p:ext uri="{BB962C8B-B14F-4D97-AF65-F5344CB8AC3E}">
        <p14:creationId xmlns:p14="http://schemas.microsoft.com/office/powerpoint/2010/main" val="423560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21CFF-8615-9297-01D4-BCAC36F37F4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43068A3-EB2F-0254-CC95-4FD7A3C7BB99}"/>
              </a:ext>
            </a:extLst>
          </p:cNvPr>
          <p:cNvSpPr>
            <a:spLocks noGrp="1"/>
          </p:cNvSpPr>
          <p:nvPr>
            <p:ph type="body" sz="quarter" idx="12"/>
          </p:nvPr>
        </p:nvSpPr>
        <p:spPr/>
        <p:txBody>
          <a:bodyPr/>
          <a:lstStyle/>
          <a:p>
            <a:r>
              <a:rPr lang="en-US" dirty="0"/>
              <a:t>Section title placeholder</a:t>
            </a:r>
          </a:p>
        </p:txBody>
      </p:sp>
      <p:sp>
        <p:nvSpPr>
          <p:cNvPr id="3" name="Title 2">
            <a:extLst>
              <a:ext uri="{FF2B5EF4-FFF2-40B4-BE49-F238E27FC236}">
                <a16:creationId xmlns:a16="http://schemas.microsoft.com/office/drawing/2014/main" id="{44455F09-3923-4F0F-9173-A0DCDBFCEE22}"/>
              </a:ext>
            </a:extLst>
          </p:cNvPr>
          <p:cNvSpPr>
            <a:spLocks noGrp="1"/>
          </p:cNvSpPr>
          <p:nvPr>
            <p:ph type="title"/>
          </p:nvPr>
        </p:nvSpPr>
        <p:spPr>
          <a:xfrm>
            <a:off x="323850" y="622300"/>
            <a:ext cx="5281613" cy="2181225"/>
          </a:xfrm>
        </p:spPr>
        <p:txBody>
          <a:bodyPr/>
          <a:lstStyle/>
          <a:p>
            <a:r>
              <a:rPr lang="en-US" dirty="0"/>
              <a:t>Adding Graphs to MCP Servers</a:t>
            </a:r>
          </a:p>
        </p:txBody>
      </p:sp>
      <p:pic>
        <p:nvPicPr>
          <p:cNvPr id="1032" name="Picture 8" descr="Cisco - Wikipedia">
            <a:extLst>
              <a:ext uri="{FF2B5EF4-FFF2-40B4-BE49-F238E27FC236}">
                <a16:creationId xmlns:a16="http://schemas.microsoft.com/office/drawing/2014/main" id="{44917411-4C6D-B17A-A930-E56194210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953" y="4185927"/>
            <a:ext cx="3034791" cy="16023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 Cloud">
            <a:extLst>
              <a:ext uri="{FF2B5EF4-FFF2-40B4-BE49-F238E27FC236}">
                <a16:creationId xmlns:a16="http://schemas.microsoft.com/office/drawing/2014/main" id="{EB3A8B91-2933-D49C-62C9-71CBF902E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511" y="4350250"/>
            <a:ext cx="3588207" cy="13394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inkedIn - YouTube">
            <a:extLst>
              <a:ext uri="{FF2B5EF4-FFF2-40B4-BE49-F238E27FC236}">
                <a16:creationId xmlns:a16="http://schemas.microsoft.com/office/drawing/2014/main" id="{1AF60E3E-30FA-B22B-4F3C-515D70148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434" y="1642468"/>
            <a:ext cx="1979828" cy="19798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ACEE48-77B7-4E36-995F-D3ADEAE74169}"/>
              </a:ext>
            </a:extLst>
          </p:cNvPr>
          <p:cNvSpPr txBox="1"/>
          <p:nvPr/>
        </p:nvSpPr>
        <p:spPr>
          <a:xfrm flipH="1">
            <a:off x="6550090" y="5934270"/>
            <a:ext cx="5218219" cy="492443"/>
          </a:xfrm>
          <a:prstGeom prst="rect">
            <a:avLst/>
          </a:prstGeom>
          <a:noFill/>
        </p:spPr>
        <p:txBody>
          <a:bodyPr wrap="square" lIns="0" tIns="0" rIns="0" bIns="0" rtlCol="0">
            <a:spAutoFit/>
          </a:bodyPr>
          <a:lstStyle/>
          <a:p>
            <a:pPr defTabSz="912276" fontAlgn="base">
              <a:spcAft>
                <a:spcPts val="1000"/>
              </a:spcAft>
              <a:buClr>
                <a:schemeClr val="bg1"/>
              </a:buClr>
              <a:buSzPct val="100000"/>
            </a:pPr>
            <a:r>
              <a:rPr lang="en-US" sz="1600" dirty="0">
                <a:solidFill>
                  <a:schemeClr val="bg1"/>
                </a:solidFill>
              </a:rPr>
              <a:t>Deep Network Troubleshooting + Knowledge Graphs, JARVIS Site Reliability Engineer (SRE) [3][4]</a:t>
            </a:r>
            <a:endParaRPr lang="en-US" sz="1600" kern="1200" dirty="0">
              <a:solidFill>
                <a:schemeClr val="bg1"/>
              </a:solidFill>
              <a:latin typeface="+mn-lt"/>
              <a:ea typeface="ＭＳ Ｐゴシック" charset="0"/>
            </a:endParaRPr>
          </a:p>
        </p:txBody>
      </p:sp>
      <p:sp>
        <p:nvSpPr>
          <p:cNvPr id="7" name="TextBox 6">
            <a:extLst>
              <a:ext uri="{FF2B5EF4-FFF2-40B4-BE49-F238E27FC236}">
                <a16:creationId xmlns:a16="http://schemas.microsoft.com/office/drawing/2014/main" id="{DB156441-9EC1-60FD-2800-D71C58D08113}"/>
              </a:ext>
            </a:extLst>
          </p:cNvPr>
          <p:cNvSpPr txBox="1"/>
          <p:nvPr/>
        </p:nvSpPr>
        <p:spPr>
          <a:xfrm rot="10800000" flipH="1" flipV="1">
            <a:off x="6867331" y="3783004"/>
            <a:ext cx="4093273" cy="246221"/>
          </a:xfrm>
          <a:prstGeom prst="rect">
            <a:avLst/>
          </a:prstGeom>
          <a:noFill/>
        </p:spPr>
        <p:txBody>
          <a:bodyPr wrap="square" lIns="0" tIns="0" rIns="0" bIns="0" rtlCol="0">
            <a:spAutoFit/>
          </a:bodyPr>
          <a:lstStyle/>
          <a:p>
            <a:pPr algn="l" defTabSz="912276" rtl="0" eaLnBrk="1" fontAlgn="base" hangingPunct="1">
              <a:lnSpc>
                <a:spcPct val="100000"/>
              </a:lnSpc>
              <a:spcBef>
                <a:spcPts val="0"/>
              </a:spcBef>
              <a:spcAft>
                <a:spcPts val="1000"/>
              </a:spcAft>
              <a:buClr>
                <a:schemeClr val="bg1"/>
              </a:buClr>
              <a:buSzPct val="100000"/>
            </a:pPr>
            <a:r>
              <a:rPr lang="en-US" sz="1600" kern="1200" dirty="0">
                <a:solidFill>
                  <a:schemeClr val="bg1"/>
                </a:solidFill>
                <a:latin typeface="+mn-lt"/>
                <a:ea typeface="ＭＳ Ｐゴシック" charset="0"/>
              </a:rPr>
              <a:t>Knowledge graph for ticket resolution [6]</a:t>
            </a:r>
          </a:p>
        </p:txBody>
      </p:sp>
      <p:sp>
        <p:nvSpPr>
          <p:cNvPr id="8" name="TextBox 7">
            <a:extLst>
              <a:ext uri="{FF2B5EF4-FFF2-40B4-BE49-F238E27FC236}">
                <a16:creationId xmlns:a16="http://schemas.microsoft.com/office/drawing/2014/main" id="{3D70684A-B401-5586-FE3F-CA533B79F1FB}"/>
              </a:ext>
            </a:extLst>
          </p:cNvPr>
          <p:cNvSpPr txBox="1"/>
          <p:nvPr/>
        </p:nvSpPr>
        <p:spPr>
          <a:xfrm>
            <a:off x="1523871" y="5934270"/>
            <a:ext cx="2410916" cy="246221"/>
          </a:xfrm>
          <a:prstGeom prst="rect">
            <a:avLst/>
          </a:prstGeom>
          <a:noFill/>
        </p:spPr>
        <p:txBody>
          <a:bodyPr wrap="none" lIns="0" tIns="0" rIns="0" bIns="0" rtlCol="0">
            <a:spAutoFit/>
          </a:bodyPr>
          <a:lstStyle/>
          <a:p>
            <a:pPr algn="l" defTabSz="912276" rtl="0" eaLnBrk="1" fontAlgn="base" hangingPunct="1">
              <a:lnSpc>
                <a:spcPct val="100000"/>
              </a:lnSpc>
              <a:spcBef>
                <a:spcPts val="0"/>
              </a:spcBef>
              <a:spcAft>
                <a:spcPts val="1000"/>
              </a:spcAft>
              <a:buClr>
                <a:schemeClr val="bg1"/>
              </a:buClr>
              <a:buSzPct val="100000"/>
            </a:pPr>
            <a:r>
              <a:rPr lang="en-US" sz="1600" kern="1200" dirty="0">
                <a:solidFill>
                  <a:schemeClr val="bg1"/>
                </a:solidFill>
                <a:latin typeface="+mn-lt"/>
                <a:ea typeface="ＭＳ Ｐゴシック" charset="0"/>
              </a:rPr>
              <a:t>MCP Server for Neo4j [5]</a:t>
            </a:r>
          </a:p>
        </p:txBody>
      </p:sp>
      <p:pic>
        <p:nvPicPr>
          <p:cNvPr id="5124" name="Picture 4" descr="Anthropic (@AnthropicAI) • Facebook">
            <a:extLst>
              <a:ext uri="{FF2B5EF4-FFF2-40B4-BE49-F238E27FC236}">
                <a16:creationId xmlns:a16="http://schemas.microsoft.com/office/drawing/2014/main" id="{8C2F6443-91EB-E968-B959-9A58BF1EC0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081" y="1712912"/>
            <a:ext cx="1749069" cy="17490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F636A8-0156-0A24-E5C3-790DCE91A15A}"/>
              </a:ext>
            </a:extLst>
          </p:cNvPr>
          <p:cNvSpPr txBox="1"/>
          <p:nvPr/>
        </p:nvSpPr>
        <p:spPr>
          <a:xfrm>
            <a:off x="323850" y="3783005"/>
            <a:ext cx="6643881" cy="246221"/>
          </a:xfrm>
          <a:prstGeom prst="rect">
            <a:avLst/>
          </a:prstGeom>
          <a:noFill/>
        </p:spPr>
        <p:txBody>
          <a:bodyPr wrap="square" lIns="0" tIns="0" rIns="0" bIns="0" rtlCol="0">
            <a:spAutoFit/>
          </a:bodyPr>
          <a:lstStyle/>
          <a:p>
            <a:pPr algn="l" defTabSz="912276" rtl="0" eaLnBrk="1" fontAlgn="base" hangingPunct="1">
              <a:lnSpc>
                <a:spcPct val="100000"/>
              </a:lnSpc>
              <a:spcBef>
                <a:spcPts val="0"/>
              </a:spcBef>
              <a:spcAft>
                <a:spcPts val="1000"/>
              </a:spcAft>
              <a:buClr>
                <a:schemeClr val="bg1"/>
              </a:buClr>
              <a:buSzPct val="100000"/>
            </a:pPr>
            <a:r>
              <a:rPr lang="en-US" sz="1600" kern="1200" dirty="0">
                <a:solidFill>
                  <a:schemeClr val="bg1"/>
                </a:solidFill>
                <a:latin typeface="+mn-lt"/>
                <a:ea typeface="ＭＳ Ｐゴシック" charset="0"/>
              </a:rPr>
              <a:t>Reference application for knowledge </a:t>
            </a:r>
            <a:r>
              <a:rPr lang="en-US" sz="1600" dirty="0">
                <a:solidFill>
                  <a:schemeClr val="bg1"/>
                </a:solidFill>
                <a:ea typeface="ＭＳ Ｐゴシック" charset="0"/>
              </a:rPr>
              <a:t>g</a:t>
            </a:r>
            <a:r>
              <a:rPr lang="en-US" sz="1600" kern="1200" dirty="0">
                <a:solidFill>
                  <a:schemeClr val="bg1"/>
                </a:solidFill>
                <a:latin typeface="+mn-lt"/>
                <a:ea typeface="ＭＳ Ｐゴシック" charset="0"/>
              </a:rPr>
              <a:t>raph memory MCP server [7]</a:t>
            </a:r>
          </a:p>
        </p:txBody>
      </p:sp>
    </p:spTree>
    <p:extLst>
      <p:ext uri="{BB962C8B-B14F-4D97-AF65-F5344CB8AC3E}">
        <p14:creationId xmlns:p14="http://schemas.microsoft.com/office/powerpoint/2010/main" val="119954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0460B-409F-EB4B-EF45-D2DFB6AE4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89A98-CC95-FFD5-9AC0-6951776EDD2B}"/>
              </a:ext>
            </a:extLst>
          </p:cNvPr>
          <p:cNvSpPr>
            <a:spLocks noGrp="1"/>
          </p:cNvSpPr>
          <p:nvPr>
            <p:ph type="title"/>
          </p:nvPr>
        </p:nvSpPr>
        <p:spPr/>
        <p:txBody>
          <a:bodyPr/>
          <a:lstStyle/>
          <a:p>
            <a:r>
              <a:rPr lang="en-US" dirty="0"/>
              <a:t>Proposed Stack </a:t>
            </a:r>
          </a:p>
        </p:txBody>
      </p:sp>
      <p:sp>
        <p:nvSpPr>
          <p:cNvPr id="3" name="Text Placeholder 2">
            <a:extLst>
              <a:ext uri="{FF2B5EF4-FFF2-40B4-BE49-F238E27FC236}">
                <a16:creationId xmlns:a16="http://schemas.microsoft.com/office/drawing/2014/main" id="{B655A42A-72E0-5495-23EE-B62A41238DC3}"/>
              </a:ext>
            </a:extLst>
          </p:cNvPr>
          <p:cNvSpPr>
            <a:spLocks noGrp="1"/>
          </p:cNvSpPr>
          <p:nvPr>
            <p:ph type="body" sz="quarter" idx="11"/>
          </p:nvPr>
        </p:nvSpPr>
        <p:spPr/>
        <p:txBody>
          <a:bodyPr/>
          <a:lstStyle/>
          <a:p>
            <a:r>
              <a:rPr lang="en-US" dirty="0" err="1"/>
              <a:t>LangGraph</a:t>
            </a:r>
            <a:r>
              <a:rPr lang="en-US" dirty="0"/>
              <a:t> &gt; MCP &gt; Cypher &gt; Knowledge Graph</a:t>
            </a:r>
          </a:p>
        </p:txBody>
      </p:sp>
      <p:graphicFrame>
        <p:nvGraphicFramePr>
          <p:cNvPr id="8" name="Table Placeholder 7">
            <a:extLst>
              <a:ext uri="{FF2B5EF4-FFF2-40B4-BE49-F238E27FC236}">
                <a16:creationId xmlns:a16="http://schemas.microsoft.com/office/drawing/2014/main" id="{2C5EAAB3-9592-8B04-8B23-744A2BF4F066}"/>
              </a:ext>
            </a:extLst>
          </p:cNvPr>
          <p:cNvGraphicFramePr>
            <a:graphicFrameLocks noGrp="1"/>
          </p:cNvGraphicFramePr>
          <p:nvPr>
            <p:ph type="tbl" sz="quarter" idx="13"/>
            <p:extLst>
              <p:ext uri="{D42A27DB-BD31-4B8C-83A1-F6EECF244321}">
                <p14:modId xmlns:p14="http://schemas.microsoft.com/office/powerpoint/2010/main" val="977776196"/>
              </p:ext>
            </p:extLst>
          </p:nvPr>
        </p:nvGraphicFramePr>
        <p:xfrm>
          <a:off x="323850" y="1555750"/>
          <a:ext cx="11544300" cy="4883904"/>
        </p:xfrm>
        <a:graphic>
          <a:graphicData uri="http://schemas.openxmlformats.org/drawingml/2006/table">
            <a:tbl>
              <a:tblPr firstRow="1" bandRow="1">
                <a:tableStyleId>{073A0DAA-6AF3-43AB-8588-CEC1D06C72B9}</a:tableStyleId>
              </a:tblPr>
              <a:tblGrid>
                <a:gridCol w="2886075">
                  <a:extLst>
                    <a:ext uri="{9D8B030D-6E8A-4147-A177-3AD203B41FA5}">
                      <a16:colId xmlns:a16="http://schemas.microsoft.com/office/drawing/2014/main" val="3783141080"/>
                    </a:ext>
                  </a:extLst>
                </a:gridCol>
                <a:gridCol w="2886075">
                  <a:extLst>
                    <a:ext uri="{9D8B030D-6E8A-4147-A177-3AD203B41FA5}">
                      <a16:colId xmlns:a16="http://schemas.microsoft.com/office/drawing/2014/main" val="3701767540"/>
                    </a:ext>
                  </a:extLst>
                </a:gridCol>
                <a:gridCol w="2886075">
                  <a:extLst>
                    <a:ext uri="{9D8B030D-6E8A-4147-A177-3AD203B41FA5}">
                      <a16:colId xmlns:a16="http://schemas.microsoft.com/office/drawing/2014/main" val="3572141464"/>
                    </a:ext>
                  </a:extLst>
                </a:gridCol>
                <a:gridCol w="2886075">
                  <a:extLst>
                    <a:ext uri="{9D8B030D-6E8A-4147-A177-3AD203B41FA5}">
                      <a16:colId xmlns:a16="http://schemas.microsoft.com/office/drawing/2014/main" val="63883413"/>
                    </a:ext>
                  </a:extLst>
                </a:gridCol>
              </a:tblGrid>
              <a:tr h="534534">
                <a:tc>
                  <a:txBody>
                    <a:bodyPr/>
                    <a:lstStyle/>
                    <a:p>
                      <a:pPr algn="ctr"/>
                      <a:r>
                        <a:rPr lang="en-US" sz="1600" b="1" i="0" dirty="0">
                          <a:solidFill>
                            <a:schemeClr val="bg1"/>
                          </a:solidFill>
                          <a:latin typeface="+mn-lt"/>
                          <a:cs typeface="CiscoSansTT Light" panose="020B0503020201020303" pitchFamily="34" charset="0"/>
                        </a:rPr>
                        <a:t>Layer</a:t>
                      </a:r>
                    </a:p>
                  </a:txBody>
                  <a:tcPr marL="282848" marR="282848" marT="60960" marB="60960" anchor="ctr">
                    <a:lnR w="9525" cap="flat" cmpd="sng" algn="ctr">
                      <a:solidFill>
                        <a:schemeClr val="bg2"/>
                      </a:solidFill>
                      <a:prstDash val="solid"/>
                      <a:round/>
                      <a:headEnd type="none" w="med" len="med"/>
                      <a:tailEnd type="none" w="med" len="med"/>
                    </a:lnR>
                    <a:lnB w="19050" cap="flat" cmpd="sng" algn="ctr">
                      <a:solidFill>
                        <a:schemeClr val="bg2"/>
                      </a:solidFill>
                      <a:prstDash val="solid"/>
                      <a:round/>
                      <a:headEnd type="none" w="med" len="med"/>
                      <a:tailEnd type="none" w="med" len="med"/>
                    </a:lnB>
                    <a:no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b="1" i="0" dirty="0">
                          <a:solidFill>
                            <a:schemeClr val="bg1"/>
                          </a:solidFill>
                          <a:latin typeface="+mn-lt"/>
                          <a:cs typeface="CiscoSansTT Light" panose="020B0503020201020303" pitchFamily="34" charset="0"/>
                        </a:rPr>
                        <a:t>What</a:t>
                      </a:r>
                    </a:p>
                  </a:txBody>
                  <a:tcPr marL="282848" marR="282848" marT="60960" marB="6096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B w="19050" cap="flat" cmpd="sng" algn="ctr">
                      <a:solidFill>
                        <a:schemeClr val="bg2"/>
                      </a:solidFill>
                      <a:prstDash val="solid"/>
                      <a:round/>
                      <a:headEnd type="none" w="med" len="med"/>
                      <a:tailEnd type="none" w="med" len="med"/>
                    </a:lnB>
                    <a:no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b="1" i="0" baseline="0" dirty="0">
                          <a:solidFill>
                            <a:schemeClr val="bg1"/>
                          </a:solidFill>
                          <a:latin typeface="+mn-lt"/>
                          <a:cs typeface="CiscoSansTT Light" panose="020B0503020201020303" pitchFamily="34" charset="0"/>
                        </a:rPr>
                        <a:t>Role</a:t>
                      </a:r>
                      <a:endParaRPr lang="en-US" sz="1600" b="1" i="0" dirty="0">
                        <a:solidFill>
                          <a:schemeClr val="bg1"/>
                        </a:solidFill>
                        <a:latin typeface="+mn-lt"/>
                        <a:cs typeface="CiscoSansTT Light" panose="020B0503020201020303" pitchFamily="34" charset="0"/>
                      </a:endParaRPr>
                    </a:p>
                  </a:txBody>
                  <a:tcPr marL="282848" marR="282848" marT="60960" marB="6096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B w="19050" cap="flat" cmpd="sng" algn="ctr">
                      <a:solidFill>
                        <a:schemeClr val="bg2"/>
                      </a:solidFill>
                      <a:prstDash val="solid"/>
                      <a:round/>
                      <a:headEnd type="none" w="med" len="med"/>
                      <a:tailEnd type="none" w="med" len="med"/>
                    </a:lnB>
                    <a:no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b="1" i="0" dirty="0">
                          <a:solidFill>
                            <a:schemeClr val="bg1"/>
                          </a:solidFill>
                          <a:latin typeface="+mn-lt"/>
                          <a:cs typeface="CiscoSansTT Light" panose="020B0503020201020303" pitchFamily="34" charset="0"/>
                        </a:rPr>
                        <a:t>Example</a:t>
                      </a:r>
                    </a:p>
                  </a:txBody>
                  <a:tcPr marL="282848" marR="282848" marT="60960" marB="60960" anchor="ctr">
                    <a:lnL w="9525" cap="flat" cmpd="sng" algn="ctr">
                      <a:solidFill>
                        <a:schemeClr val="bg2"/>
                      </a:solidFill>
                      <a:prstDash val="solid"/>
                      <a:round/>
                      <a:headEnd type="none" w="med" len="med"/>
                      <a:tailEnd type="none" w="med" len="med"/>
                    </a:lnL>
                    <a:lnB w="1905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039380527"/>
                  </a:ext>
                </a:extLst>
              </a:tr>
              <a:tr h="534534">
                <a:tc>
                  <a:txBody>
                    <a:bodyPr/>
                    <a:lstStyle/>
                    <a:p>
                      <a:pPr>
                        <a:buNone/>
                      </a:pPr>
                      <a:r>
                        <a:rPr lang="en-US" b="1" dirty="0"/>
                        <a:t>Orchestration</a:t>
                      </a:r>
                      <a:endParaRPr lang="en-US" dirty="0"/>
                    </a:p>
                  </a:txBody>
                  <a:tcPr anchor="ctr">
                    <a:lnR w="952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dirty="0" err="1"/>
                        <a:t>LangGraph</a:t>
                      </a:r>
                      <a:endParaRPr lang="en-US" dirty="0"/>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dirty="0"/>
                        <a:t>Controls agent workflow —  decides </a:t>
                      </a:r>
                      <a:r>
                        <a:rPr lang="en-US" i="1" dirty="0"/>
                        <a:t>when</a:t>
                      </a:r>
                      <a:r>
                        <a:rPr lang="en-US" dirty="0"/>
                        <a:t> to call tools, synthesize multi-tool results</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a:t>"This is a dependency question → call graph_query tool"</a:t>
                      </a:r>
                    </a:p>
                  </a:txBody>
                  <a:tcPr anchor="ctr">
                    <a:lnL w="9525" cap="flat" cmpd="sng" algn="ctr">
                      <a:solidFill>
                        <a:schemeClr val="bg2"/>
                      </a:solidFill>
                      <a:prstDash val="solid"/>
                      <a:round/>
                      <a:headEnd type="none" w="med" len="med"/>
                      <a:tailEnd type="none" w="med" len="med"/>
                    </a:lnL>
                    <a:lnT w="19050"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909517683"/>
                  </a:ext>
                </a:extLst>
              </a:tr>
              <a:tr h="534534">
                <a:tc>
                  <a:txBody>
                    <a:bodyPr/>
                    <a:lstStyle/>
                    <a:p>
                      <a:pPr>
                        <a:buNone/>
                      </a:pPr>
                      <a:r>
                        <a:rPr lang="en-US" b="1"/>
                        <a:t>Interface</a:t>
                      </a:r>
                      <a:endParaRPr lang="en-US"/>
                    </a:p>
                  </a:txBody>
                  <a:tcPr anchor="ctr">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a:t>MCP Server</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a:t>Exposes tools to the agent — the standardized API</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a:latin typeface="Courier New" panose="02070309020205020404" pitchFamily="49" charset="0"/>
                        </a:rPr>
                        <a:t>graph_query</a:t>
                      </a:r>
                      <a:r>
                        <a:rPr lang="en-US"/>
                        <a:t>, </a:t>
                      </a:r>
                      <a:r>
                        <a:rPr lang="en-US">
                          <a:latin typeface="Courier New" panose="02070309020205020404" pitchFamily="49" charset="0"/>
                        </a:rPr>
                        <a:t>vector_search</a:t>
                      </a:r>
                      <a:r>
                        <a:rPr lang="en-US"/>
                        <a:t>, </a:t>
                      </a:r>
                      <a:r>
                        <a:rPr lang="en-US">
                          <a:latin typeface="Courier New" panose="02070309020205020404" pitchFamily="49" charset="0"/>
                        </a:rPr>
                        <a:t>run_command</a:t>
                      </a:r>
                      <a:endParaRPr lang="en-US"/>
                    </a:p>
                  </a:txBody>
                  <a:tcPr anchor="ctr">
                    <a:lnL w="9525" cap="flat" cmpd="sng" algn="ctr">
                      <a:solidFill>
                        <a:schemeClr val="bg2"/>
                      </a:solidFill>
                      <a:prstDash val="solid"/>
                      <a:round/>
                      <a:headEnd type="none" w="med" len="med"/>
                      <a:tailEnd type="none" w="med" len="med"/>
                    </a:lnL>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734218334"/>
                  </a:ext>
                </a:extLst>
              </a:tr>
              <a:tr h="534534">
                <a:tc>
                  <a:txBody>
                    <a:bodyPr/>
                    <a:lstStyle/>
                    <a:p>
                      <a:pPr>
                        <a:buNone/>
                      </a:pPr>
                      <a:r>
                        <a:rPr lang="en-US" b="1"/>
                        <a:t>Retrieval</a:t>
                      </a:r>
                      <a:endParaRPr lang="en-US"/>
                    </a:p>
                  </a:txBody>
                  <a:tcPr anchor="ctr">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dirty="0"/>
                        <a:t>Cypher</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dirty="0"/>
                        <a:t>Querying language for the data store</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dirty="0"/>
                        <a:t>MATCH (</a:t>
                      </a:r>
                      <a:r>
                        <a:rPr lang="en-US" dirty="0" err="1"/>
                        <a:t>s:Service</a:t>
                      </a:r>
                      <a:r>
                        <a:rPr lang="en-US" dirty="0"/>
                        <a:t>)-[:RUNS_ON]-&gt;(d)   </a:t>
                      </a:r>
                    </a:p>
                    <a:p>
                      <a:pPr>
                        <a:buNone/>
                      </a:pPr>
                      <a:r>
                        <a:rPr lang="en-US" dirty="0"/>
                        <a:t>    RETURN d </a:t>
                      </a:r>
                    </a:p>
                  </a:txBody>
                  <a:tcPr anchor="ctr">
                    <a:lnL w="9525" cap="flat" cmpd="sng" algn="ctr">
                      <a:solidFill>
                        <a:schemeClr val="bg2"/>
                      </a:solidFill>
                      <a:prstDash val="solid"/>
                      <a:round/>
                      <a:headEnd type="none" w="med" len="med"/>
                      <a:tailEnd type="none" w="med" len="med"/>
                    </a:lnL>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234072268"/>
                  </a:ext>
                </a:extLst>
              </a:tr>
              <a:tr h="534534">
                <a:tc>
                  <a:txBody>
                    <a:bodyPr/>
                    <a:lstStyle/>
                    <a:p>
                      <a:pPr>
                        <a:buNone/>
                      </a:pPr>
                      <a:r>
                        <a:rPr lang="en-US" b="1" dirty="0"/>
                        <a:t>Data</a:t>
                      </a:r>
                      <a:endParaRPr lang="en-US" dirty="0"/>
                    </a:p>
                  </a:txBody>
                  <a:tcPr anchor="ctr">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dirty="0"/>
                        <a:t>Knowledge Graph / Neo4j</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dirty="0"/>
                        <a:t>The actual stored data</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buNone/>
                      </a:pPr>
                      <a:r>
                        <a:rPr lang="en-US" dirty="0">
                          <a:latin typeface="Courier New" panose="02070309020205020404" pitchFamily="49" charset="0"/>
                        </a:rPr>
                        <a:t>(</a:t>
                      </a:r>
                      <a:r>
                        <a:rPr lang="en-US" dirty="0" err="1">
                          <a:latin typeface="Courier New" panose="02070309020205020404" pitchFamily="49" charset="0"/>
                        </a:rPr>
                        <a:t>Router_A</a:t>
                      </a:r>
                      <a:r>
                        <a:rPr lang="en-US" dirty="0">
                          <a:latin typeface="Courier New" panose="02070309020205020404" pitchFamily="49" charset="0"/>
                        </a:rPr>
                        <a:t>)—[connects]→(</a:t>
                      </a:r>
                      <a:r>
                        <a:rPr lang="en-US" dirty="0" err="1">
                          <a:latin typeface="Courier New" panose="02070309020205020404" pitchFamily="49" charset="0"/>
                        </a:rPr>
                        <a:t>Switch_B</a:t>
                      </a:r>
                      <a:r>
                        <a:rPr lang="en-US" dirty="0">
                          <a:latin typeface="Courier New" panose="02070309020205020404" pitchFamily="49" charset="0"/>
                        </a:rPr>
                        <a:t>)—[hosts]→(VLAN_100)</a:t>
                      </a:r>
                      <a:endParaRPr lang="en-US" dirty="0"/>
                    </a:p>
                  </a:txBody>
                  <a:tcPr anchor="ctr">
                    <a:lnL w="9525" cap="flat" cmpd="sng" algn="ctr">
                      <a:solidFill>
                        <a:schemeClr val="bg2"/>
                      </a:solidFill>
                      <a:prstDash val="solid"/>
                      <a:round/>
                      <a:headEnd type="none" w="med" len="med"/>
                      <a:tailEnd type="none" w="med" len="med"/>
                    </a:lnL>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152286729"/>
                  </a:ext>
                </a:extLst>
              </a:tr>
            </a:tbl>
          </a:graphicData>
        </a:graphic>
      </p:graphicFrame>
    </p:spTree>
    <p:extLst>
      <p:ext uri="{BB962C8B-B14F-4D97-AF65-F5344CB8AC3E}">
        <p14:creationId xmlns:p14="http://schemas.microsoft.com/office/powerpoint/2010/main" val="223356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78799-368C-4182-E6CC-DEA5B9AF5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E71F3-A789-BAF2-0CB6-65C06C7D044E}"/>
              </a:ext>
            </a:extLst>
          </p:cNvPr>
          <p:cNvSpPr>
            <a:spLocks noGrp="1"/>
          </p:cNvSpPr>
          <p:nvPr>
            <p:ph type="title"/>
          </p:nvPr>
        </p:nvSpPr>
        <p:spPr/>
        <p:txBody>
          <a:bodyPr/>
          <a:lstStyle/>
          <a:p>
            <a:r>
              <a:rPr lang="en-US" dirty="0"/>
              <a:t>What I Built For This Topology Demo</a:t>
            </a:r>
            <a:br>
              <a:rPr lang="en-US" dirty="0"/>
            </a:br>
            <a:br>
              <a:rPr lang="en-US" dirty="0"/>
            </a:br>
            <a:endParaRPr lang="en-US" dirty="0"/>
          </a:p>
        </p:txBody>
      </p:sp>
      <p:sp>
        <p:nvSpPr>
          <p:cNvPr id="5" name="TextBox 4">
            <a:extLst>
              <a:ext uri="{FF2B5EF4-FFF2-40B4-BE49-F238E27FC236}">
                <a16:creationId xmlns:a16="http://schemas.microsoft.com/office/drawing/2014/main" id="{7C27519E-397A-8AC9-9514-39D9885B3DC0}"/>
              </a:ext>
            </a:extLst>
          </p:cNvPr>
          <p:cNvSpPr txBox="1"/>
          <p:nvPr/>
        </p:nvSpPr>
        <p:spPr>
          <a:xfrm>
            <a:off x="6867297" y="806450"/>
            <a:ext cx="4883150" cy="5027017"/>
          </a:xfrm>
          <a:prstGeom prst="rect">
            <a:avLst/>
          </a:prstGeom>
          <a:noFill/>
        </p:spPr>
        <p:txBody>
          <a:bodyPr wrap="square" lIns="0" tIns="0" rIns="0" bIns="0" rtlCol="0">
            <a:spAutoFit/>
          </a:bodyPr>
          <a:lstStyle/>
          <a:p>
            <a:pPr>
              <a:spcAft>
                <a:spcPts val="1000"/>
              </a:spcAft>
              <a:defRPr sz="2200"/>
            </a:pPr>
            <a:r>
              <a:rPr lang="en-US" dirty="0">
                <a:solidFill>
                  <a:schemeClr val="bg1"/>
                </a:solidFill>
              </a:rPr>
              <a:t>Starting from </a:t>
            </a:r>
            <a:r>
              <a:rPr lang="en-US" dirty="0" err="1">
                <a:solidFill>
                  <a:schemeClr val="bg1"/>
                </a:solidFill>
              </a:rPr>
              <a:t>lungo</a:t>
            </a:r>
            <a:r>
              <a:rPr lang="en-US" dirty="0">
                <a:solidFill>
                  <a:schemeClr val="bg1"/>
                </a:solidFill>
              </a:rPr>
              <a:t>, I added two things:</a:t>
            </a:r>
          </a:p>
          <a:p>
            <a:endParaRPr lang="en-US" dirty="0">
              <a:solidFill>
                <a:schemeClr val="bg1"/>
              </a:solidFill>
            </a:endParaRPr>
          </a:p>
          <a:p>
            <a:pPr marL="342900" indent="-342900">
              <a:buAutoNum type="arabicPeriod"/>
            </a:pPr>
            <a:r>
              <a:rPr lang="en-US" dirty="0">
                <a:solidFill>
                  <a:schemeClr val="bg1"/>
                </a:solidFill>
              </a:rPr>
              <a:t>The Knowledge Graph (Neo4j Aura) – :</a:t>
            </a:r>
          </a:p>
          <a:p>
            <a:pPr lvl="1"/>
            <a:r>
              <a:rPr lang="en-US" dirty="0">
                <a:solidFill>
                  <a:schemeClr val="bg1"/>
                </a:solidFill>
              </a:rPr>
              <a:t>Services: </a:t>
            </a:r>
            <a:r>
              <a:rPr lang="en-US" dirty="0" err="1">
                <a:solidFill>
                  <a:schemeClr val="bg1"/>
                </a:solidFill>
              </a:rPr>
              <a:t>lungo_auction_supervisor</a:t>
            </a:r>
            <a:r>
              <a:rPr lang="en-US" dirty="0">
                <a:solidFill>
                  <a:schemeClr val="bg1"/>
                </a:solidFill>
              </a:rPr>
              <a:t>, </a:t>
            </a:r>
            <a:r>
              <a:rPr lang="en-US" dirty="0" err="1">
                <a:solidFill>
                  <a:schemeClr val="bg1"/>
                </a:solidFill>
              </a:rPr>
              <a:t>farm_agents</a:t>
            </a:r>
            <a:r>
              <a:rPr lang="en-US" dirty="0">
                <a:solidFill>
                  <a:schemeClr val="bg1"/>
                </a:solidFill>
              </a:rPr>
              <a:t>, </a:t>
            </a:r>
            <a:r>
              <a:rPr lang="en-US" dirty="0" err="1">
                <a:solidFill>
                  <a:schemeClr val="bg1"/>
                </a:solidFill>
              </a:rPr>
              <a:t>slim_gateway</a:t>
            </a:r>
            <a:endParaRPr lang="en-US" dirty="0">
              <a:solidFill>
                <a:schemeClr val="bg1"/>
              </a:solidFill>
            </a:endParaRPr>
          </a:p>
          <a:p>
            <a:endParaRPr lang="en-US" dirty="0">
              <a:solidFill>
                <a:schemeClr val="bg1"/>
              </a:solidFill>
            </a:endParaRPr>
          </a:p>
          <a:p>
            <a:r>
              <a:rPr lang="en-US" dirty="0">
                <a:solidFill>
                  <a:schemeClr val="bg1"/>
                </a:solidFill>
              </a:rPr>
              <a:t>2. The MCP Server (</a:t>
            </a:r>
            <a:r>
              <a:rPr lang="en-US" dirty="0" err="1">
                <a:solidFill>
                  <a:schemeClr val="bg1"/>
                </a:solidFill>
              </a:rPr>
              <a:t>network_kg_service.py</a:t>
            </a:r>
            <a:r>
              <a:rPr lang="en-US" dirty="0">
                <a:solidFill>
                  <a:schemeClr val="bg1"/>
                </a:solidFill>
              </a:rPr>
              <a:t>):</a:t>
            </a:r>
          </a:p>
          <a:p>
            <a:pPr lvl="1"/>
            <a:r>
              <a:rPr lang="en-US" dirty="0">
                <a:solidFill>
                  <a:schemeClr val="bg1"/>
                </a:solidFill>
              </a:rPr>
              <a:t>   * </a:t>
            </a:r>
            <a:r>
              <a:rPr lang="en-US" dirty="0" err="1">
                <a:solidFill>
                  <a:schemeClr val="bg1"/>
                </a:solidFill>
              </a:rPr>
              <a:t>analyze_link_failure</a:t>
            </a:r>
            <a:r>
              <a:rPr lang="en-US" dirty="0">
                <a:solidFill>
                  <a:schemeClr val="bg1"/>
                </a:solidFill>
              </a:rPr>
              <a:t> - blast radius analysis</a:t>
            </a:r>
          </a:p>
          <a:p>
            <a:pPr lvl="1"/>
            <a:r>
              <a:rPr lang="en-US" dirty="0">
                <a:solidFill>
                  <a:schemeClr val="bg1"/>
                </a:solidFill>
              </a:rPr>
              <a:t>   * </a:t>
            </a:r>
            <a:r>
              <a:rPr lang="en-US" dirty="0" err="1">
                <a:solidFill>
                  <a:schemeClr val="bg1"/>
                </a:solidFill>
              </a:rPr>
              <a:t>get_upstream_devices</a:t>
            </a:r>
            <a:r>
              <a:rPr lang="en-US" dirty="0">
                <a:solidFill>
                  <a:schemeClr val="bg1"/>
                </a:solidFill>
              </a:rPr>
              <a:t> - traverse backward</a:t>
            </a:r>
          </a:p>
          <a:p>
            <a:pPr lvl="1"/>
            <a:r>
              <a:rPr lang="en-US" dirty="0">
                <a:solidFill>
                  <a:schemeClr val="bg1"/>
                </a:solidFill>
              </a:rPr>
              <a:t>   * </a:t>
            </a:r>
            <a:r>
              <a:rPr lang="en-US" dirty="0" err="1">
                <a:solidFill>
                  <a:schemeClr val="bg1"/>
                </a:solidFill>
              </a:rPr>
              <a:t>get_downstream_devices</a:t>
            </a:r>
            <a:r>
              <a:rPr lang="en-US" dirty="0">
                <a:solidFill>
                  <a:schemeClr val="bg1"/>
                </a:solidFill>
              </a:rPr>
              <a:t> - traverse forward</a:t>
            </a:r>
          </a:p>
          <a:p>
            <a:pPr lvl="1"/>
            <a:r>
              <a:rPr lang="en-US" dirty="0">
                <a:solidFill>
                  <a:schemeClr val="bg1"/>
                </a:solidFill>
              </a:rPr>
              <a:t>   * </a:t>
            </a:r>
            <a:r>
              <a:rPr lang="en-US" dirty="0" err="1">
                <a:solidFill>
                  <a:schemeClr val="bg1"/>
                </a:solidFill>
              </a:rPr>
              <a:t>find_network_path</a:t>
            </a:r>
            <a:r>
              <a:rPr lang="en-US" dirty="0">
                <a:solidFill>
                  <a:schemeClr val="bg1"/>
                </a:solidFill>
              </a:rPr>
              <a:t> - shortest path</a:t>
            </a:r>
          </a:p>
          <a:p>
            <a:pPr>
              <a:spcAft>
                <a:spcPts val="1000"/>
              </a:spcAft>
              <a:defRPr sz="2200"/>
            </a:pPr>
            <a:endParaRPr lang="en-US" sz="1600" dirty="0">
              <a:solidFill>
                <a:schemeClr val="bg1"/>
              </a:solidFill>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p:txBody>
      </p:sp>
      <p:pic>
        <p:nvPicPr>
          <p:cNvPr id="3" name="Picture 2" descr="A screenshot of a computer&#10;&#10;AI-generated content may be incorrect.">
            <a:extLst>
              <a:ext uri="{FF2B5EF4-FFF2-40B4-BE49-F238E27FC236}">
                <a16:creationId xmlns:a16="http://schemas.microsoft.com/office/drawing/2014/main" id="{6EE24020-526D-D1BF-A56A-B717354E8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6450"/>
            <a:ext cx="6543447" cy="4897139"/>
          </a:xfrm>
          <a:prstGeom prst="rect">
            <a:avLst/>
          </a:prstGeom>
        </p:spPr>
      </p:pic>
    </p:spTree>
    <p:extLst>
      <p:ext uri="{BB962C8B-B14F-4D97-AF65-F5344CB8AC3E}">
        <p14:creationId xmlns:p14="http://schemas.microsoft.com/office/powerpoint/2010/main" val="393208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BD6C2-B983-EB42-9D89-CE9F3A539943}"/>
            </a:ext>
          </a:extLst>
        </p:cNvPr>
        <p:cNvGrpSpPr/>
        <p:nvPr/>
      </p:nvGrpSpPr>
      <p:grpSpPr>
        <a:xfrm>
          <a:off x="0" y="0"/>
          <a:ext cx="0" cy="0"/>
          <a:chOff x="0" y="0"/>
          <a:chExt cx="0" cy="0"/>
        </a:xfrm>
      </p:grpSpPr>
      <p:pic>
        <p:nvPicPr>
          <p:cNvPr id="5" name="Picture 4" descr="A diagram of a computer&#10;&#10;AI-generated content may be incorrect.">
            <a:extLst>
              <a:ext uri="{FF2B5EF4-FFF2-40B4-BE49-F238E27FC236}">
                <a16:creationId xmlns:a16="http://schemas.microsoft.com/office/drawing/2014/main" id="{92830DF8-BDBB-502B-9A0C-F49FAEAD1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846" y="299345"/>
            <a:ext cx="5783579" cy="6327260"/>
          </a:xfrm>
          <a:prstGeom prst="rect">
            <a:avLst/>
          </a:prstGeom>
        </p:spPr>
      </p:pic>
      <p:sp>
        <p:nvSpPr>
          <p:cNvPr id="3" name="Title 2">
            <a:extLst>
              <a:ext uri="{FF2B5EF4-FFF2-40B4-BE49-F238E27FC236}">
                <a16:creationId xmlns:a16="http://schemas.microsoft.com/office/drawing/2014/main" id="{6C51AC1D-8AF6-8383-BC29-07BC017A14D1}"/>
              </a:ext>
            </a:extLst>
          </p:cNvPr>
          <p:cNvSpPr>
            <a:spLocks noGrp="1"/>
          </p:cNvSpPr>
          <p:nvPr>
            <p:ph type="title"/>
          </p:nvPr>
        </p:nvSpPr>
        <p:spPr>
          <a:xfrm>
            <a:off x="323850" y="296862"/>
            <a:ext cx="5007379" cy="1258888"/>
          </a:xfrm>
        </p:spPr>
        <p:txBody>
          <a:bodyPr/>
          <a:lstStyle/>
          <a:p>
            <a:r>
              <a:rPr lang="en-US" dirty="0"/>
              <a:t>New Capability - Impact Analysis</a:t>
            </a:r>
          </a:p>
        </p:txBody>
      </p:sp>
      <p:sp>
        <p:nvSpPr>
          <p:cNvPr id="6" name="TextBox 5">
            <a:extLst>
              <a:ext uri="{FF2B5EF4-FFF2-40B4-BE49-F238E27FC236}">
                <a16:creationId xmlns:a16="http://schemas.microsoft.com/office/drawing/2014/main" id="{73372EE2-7D2E-8AB9-BAFA-28EA2D715F1F}"/>
              </a:ext>
            </a:extLst>
          </p:cNvPr>
          <p:cNvSpPr txBox="1"/>
          <p:nvPr/>
        </p:nvSpPr>
        <p:spPr>
          <a:xfrm>
            <a:off x="503926" y="843037"/>
            <a:ext cx="5281612" cy="4379139"/>
          </a:xfrm>
          <a:prstGeom prst="rect">
            <a:avLst/>
          </a:prstGeom>
          <a:noFill/>
        </p:spPr>
        <p:txBody>
          <a:bodyPr wrap="square" lIns="0" tIns="0" rIns="0" bIns="0" rtlCol="0" anchor="b" anchorCtr="0">
            <a:noAutofit/>
          </a:bodyPr>
          <a:lstStyle/>
          <a:p>
            <a:pPr>
              <a:spcAft>
                <a:spcPts val="1000"/>
              </a:spcAft>
              <a:defRPr sz="2200"/>
            </a:pPr>
            <a:r>
              <a:rPr lang="en-US" sz="1600" dirty="0">
                <a:solidFill>
                  <a:schemeClr val="bg1"/>
                </a:solidFill>
              </a:rPr>
              <a:t>Question: "If Link-X fails, what services go down?"</a:t>
            </a:r>
          </a:p>
          <a:p>
            <a:pPr>
              <a:spcAft>
                <a:spcPts val="1000"/>
              </a:spcAft>
              <a:defRPr sz="2200"/>
            </a:pPr>
            <a:endParaRPr lang="en-US" sz="1600" dirty="0">
              <a:solidFill>
                <a:schemeClr val="bg1"/>
              </a:solidFill>
            </a:endParaRPr>
          </a:p>
          <a:p>
            <a:pPr>
              <a:spcAft>
                <a:spcPts val="1000"/>
              </a:spcAft>
              <a:defRPr sz="2200"/>
            </a:pPr>
            <a:r>
              <a:rPr lang="en-US" sz="1600" dirty="0">
                <a:solidFill>
                  <a:schemeClr val="bg1"/>
                </a:solidFill>
              </a:rPr>
              <a:t>Cypher Query:</a:t>
            </a:r>
          </a:p>
          <a:p>
            <a:pPr>
              <a:spcAft>
                <a:spcPts val="1000"/>
              </a:spcAft>
              <a:defRPr sz="2200"/>
            </a:pPr>
            <a:r>
              <a:rPr lang="en-US" sz="1600" dirty="0">
                <a:solidFill>
                  <a:schemeClr val="bg1"/>
                </a:solidFill>
              </a:rPr>
              <a:t>  MATCH (</a:t>
            </a:r>
            <a:r>
              <a:rPr lang="en-US" sz="1600" dirty="0" err="1">
                <a:solidFill>
                  <a:schemeClr val="bg1"/>
                </a:solidFill>
              </a:rPr>
              <a:t>link:Link</a:t>
            </a:r>
            <a:r>
              <a:rPr lang="en-US" sz="1600" dirty="0">
                <a:solidFill>
                  <a:schemeClr val="bg1"/>
                </a:solidFill>
              </a:rPr>
              <a:t> {id: $</a:t>
            </a:r>
            <a:r>
              <a:rPr lang="en-US" sz="1600" dirty="0" err="1">
                <a:solidFill>
                  <a:schemeClr val="bg1"/>
                </a:solidFill>
              </a:rPr>
              <a:t>link_id</a:t>
            </a:r>
            <a:r>
              <a:rPr lang="en-US" sz="1600" dirty="0">
                <a:solidFill>
                  <a:schemeClr val="bg1"/>
                </a:solidFill>
              </a:rPr>
              <a:t>})</a:t>
            </a:r>
          </a:p>
          <a:p>
            <a:pPr>
              <a:spcAft>
                <a:spcPts val="1000"/>
              </a:spcAft>
              <a:defRPr sz="2200"/>
            </a:pPr>
            <a:r>
              <a:rPr lang="en-US" sz="1600" dirty="0">
                <a:solidFill>
                  <a:schemeClr val="bg1"/>
                </a:solidFill>
              </a:rPr>
              <a:t>  MATCH (</a:t>
            </a:r>
            <a:r>
              <a:rPr lang="en-US" sz="1600" dirty="0" err="1">
                <a:solidFill>
                  <a:schemeClr val="bg1"/>
                </a:solidFill>
              </a:rPr>
              <a:t>d:Device</a:t>
            </a:r>
            <a:r>
              <a:rPr lang="en-US" sz="1600" dirty="0">
                <a:solidFill>
                  <a:schemeClr val="bg1"/>
                </a:solidFill>
              </a:rPr>
              <a:t>)-[:CONNECTS_TO]-&gt;(link)</a:t>
            </a:r>
          </a:p>
          <a:p>
            <a:pPr>
              <a:spcAft>
                <a:spcPts val="1000"/>
              </a:spcAft>
              <a:defRPr sz="2200"/>
            </a:pPr>
            <a:r>
              <a:rPr lang="en-US" sz="1600" dirty="0">
                <a:solidFill>
                  <a:schemeClr val="bg1"/>
                </a:solidFill>
              </a:rPr>
              <a:t>  MATCH (</a:t>
            </a:r>
            <a:r>
              <a:rPr lang="en-US" sz="1600" dirty="0" err="1">
                <a:solidFill>
                  <a:schemeClr val="bg1"/>
                </a:solidFill>
              </a:rPr>
              <a:t>prefix:Prefix</a:t>
            </a:r>
            <a:r>
              <a:rPr lang="en-US" sz="1600" dirty="0">
                <a:solidFill>
                  <a:schemeClr val="bg1"/>
                </a:solidFill>
              </a:rPr>
              <a:t>)-[:ROUTES_VIA]-&gt;(d)</a:t>
            </a:r>
          </a:p>
          <a:p>
            <a:pPr>
              <a:spcAft>
                <a:spcPts val="1000"/>
              </a:spcAft>
              <a:defRPr sz="2200"/>
            </a:pPr>
            <a:r>
              <a:rPr lang="en-US" sz="1600" dirty="0">
                <a:solidFill>
                  <a:schemeClr val="bg1"/>
                </a:solidFill>
              </a:rPr>
              <a:t>  MATCH (</a:t>
            </a:r>
            <a:r>
              <a:rPr lang="en-US" sz="1600" dirty="0" err="1">
                <a:solidFill>
                  <a:schemeClr val="bg1"/>
                </a:solidFill>
              </a:rPr>
              <a:t>service:Service</a:t>
            </a:r>
            <a:r>
              <a:rPr lang="en-US" sz="1600" dirty="0">
                <a:solidFill>
                  <a:schemeClr val="bg1"/>
                </a:solidFill>
              </a:rPr>
              <a:t>)-[:USES]-&gt;(prefix)</a:t>
            </a:r>
          </a:p>
          <a:p>
            <a:pPr>
              <a:spcAft>
                <a:spcPts val="1000"/>
              </a:spcAft>
              <a:defRPr sz="2200"/>
            </a:pPr>
            <a:r>
              <a:rPr lang="en-US" sz="1600" dirty="0">
                <a:solidFill>
                  <a:schemeClr val="bg1"/>
                </a:solidFill>
              </a:rPr>
              <a:t>  RETURN </a:t>
            </a:r>
            <a:r>
              <a:rPr lang="en-US" sz="1600" dirty="0" err="1">
                <a:solidFill>
                  <a:schemeClr val="bg1"/>
                </a:solidFill>
              </a:rPr>
              <a:t>service.name</a:t>
            </a:r>
            <a:r>
              <a:rPr lang="en-US" sz="1600" dirty="0">
                <a:solidFill>
                  <a:schemeClr val="bg1"/>
                </a:solidFill>
              </a:rPr>
              <a:t>, </a:t>
            </a:r>
            <a:r>
              <a:rPr lang="en-US" sz="1600" dirty="0" err="1">
                <a:solidFill>
                  <a:schemeClr val="bg1"/>
                </a:solidFill>
              </a:rPr>
              <a:t>service.criticality</a:t>
            </a:r>
            <a:endParaRPr lang="en-US" sz="1600" dirty="0">
              <a:solidFill>
                <a:schemeClr val="bg1"/>
              </a:solidFill>
            </a:endParaRPr>
          </a:p>
          <a:p>
            <a:pPr>
              <a:spcAft>
                <a:spcPts val="1000"/>
              </a:spcAft>
              <a:defRPr sz="2200"/>
            </a:pPr>
            <a:endParaRPr lang="en-US" sz="1600" dirty="0">
              <a:solidFill>
                <a:schemeClr val="bg1"/>
              </a:solidFill>
            </a:endParaRPr>
          </a:p>
          <a:p>
            <a:pPr>
              <a:spcAft>
                <a:spcPts val="1000"/>
              </a:spcAft>
              <a:defRPr sz="2200"/>
            </a:pPr>
            <a:r>
              <a:rPr lang="en-US" sz="1600" dirty="0">
                <a:solidFill>
                  <a:schemeClr val="bg1"/>
                </a:solidFill>
              </a:rPr>
              <a:t>With this query you can identify your blast radius</a:t>
            </a: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p:txBody>
      </p:sp>
      <p:sp>
        <p:nvSpPr>
          <p:cNvPr id="11" name="Oval 10">
            <a:extLst>
              <a:ext uri="{FF2B5EF4-FFF2-40B4-BE49-F238E27FC236}">
                <a16:creationId xmlns:a16="http://schemas.microsoft.com/office/drawing/2014/main" id="{0D7186F4-63EF-2501-88A4-15CFE591738D}"/>
              </a:ext>
            </a:extLst>
          </p:cNvPr>
          <p:cNvSpPr/>
          <p:nvPr/>
        </p:nvSpPr>
        <p:spPr>
          <a:xfrm>
            <a:off x="7608498" y="4295955"/>
            <a:ext cx="1121434" cy="1155939"/>
          </a:xfrm>
          <a:prstGeom prst="ellipse">
            <a:avLst/>
          </a:prstGeom>
          <a:noFill/>
          <a:ln w="7620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Tree>
    <p:extLst>
      <p:ext uri="{BB962C8B-B14F-4D97-AF65-F5344CB8AC3E}">
        <p14:creationId xmlns:p14="http://schemas.microsoft.com/office/powerpoint/2010/main" val="340310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D5E2C-BA1F-D333-194A-C05897D7C0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EF6D16-179F-EF46-5544-FC4188DF1BC0}"/>
              </a:ext>
            </a:extLst>
          </p:cNvPr>
          <p:cNvSpPr>
            <a:spLocks noGrp="1"/>
          </p:cNvSpPr>
          <p:nvPr>
            <p:ph type="title"/>
          </p:nvPr>
        </p:nvSpPr>
        <p:spPr>
          <a:xfrm>
            <a:off x="323850" y="296862"/>
            <a:ext cx="5007379" cy="1258888"/>
          </a:xfrm>
        </p:spPr>
        <p:txBody>
          <a:bodyPr/>
          <a:lstStyle/>
          <a:p>
            <a:r>
              <a:rPr lang="en-US" dirty="0"/>
              <a:t>Try it Yourself</a:t>
            </a:r>
          </a:p>
        </p:txBody>
      </p:sp>
      <p:sp>
        <p:nvSpPr>
          <p:cNvPr id="6" name="TextBox 5">
            <a:extLst>
              <a:ext uri="{FF2B5EF4-FFF2-40B4-BE49-F238E27FC236}">
                <a16:creationId xmlns:a16="http://schemas.microsoft.com/office/drawing/2014/main" id="{F614B222-CE54-FC90-8998-57B9C2A3AB2C}"/>
              </a:ext>
            </a:extLst>
          </p:cNvPr>
          <p:cNvSpPr txBox="1"/>
          <p:nvPr/>
        </p:nvSpPr>
        <p:spPr>
          <a:xfrm>
            <a:off x="489858" y="1405745"/>
            <a:ext cx="5281612" cy="4379139"/>
          </a:xfrm>
          <a:prstGeom prst="rect">
            <a:avLst/>
          </a:prstGeom>
          <a:noFill/>
        </p:spPr>
        <p:txBody>
          <a:bodyPr wrap="square" lIns="0" tIns="0" rIns="0" bIns="0" rtlCol="0" anchor="b" anchorCtr="0">
            <a:noAutofit/>
          </a:bodyPr>
          <a:lstStyle/>
          <a:p>
            <a:pPr marL="342900" indent="-342900" algn="l" defTabSz="912276" rtl="0" eaLnBrk="1" fontAlgn="base" hangingPunct="1">
              <a:lnSpc>
                <a:spcPct val="100000"/>
              </a:lnSpc>
              <a:spcBef>
                <a:spcPts val="0"/>
              </a:spcBef>
              <a:spcAft>
                <a:spcPts val="1000"/>
              </a:spcAft>
              <a:buClr>
                <a:schemeClr val="bg1"/>
              </a:buClr>
              <a:buSzPct val="100000"/>
              <a:buAutoNum type="arabicPeriod"/>
            </a:pPr>
            <a:r>
              <a:rPr lang="en-US" sz="1600" kern="1200" dirty="0">
                <a:solidFill>
                  <a:schemeClr val="bg1"/>
                </a:solidFill>
                <a:latin typeface="+mn-lt"/>
                <a:ea typeface="ＭＳ Ｐゴシック" charset="0"/>
              </a:rPr>
              <a:t>Clone </a:t>
            </a:r>
            <a:r>
              <a:rPr lang="en-US" sz="1600" kern="1200" dirty="0" err="1">
                <a:solidFill>
                  <a:schemeClr val="bg1"/>
                </a:solidFill>
                <a:latin typeface="+mn-lt"/>
                <a:ea typeface="ＭＳ Ｐゴシック" charset="0"/>
              </a:rPr>
              <a:t>coffeeAGNTCY</a:t>
            </a:r>
            <a:r>
              <a:rPr lang="en-US" sz="1600" kern="1200" dirty="0">
                <a:solidFill>
                  <a:schemeClr val="bg1"/>
                </a:solidFill>
                <a:latin typeface="+mn-lt"/>
                <a:ea typeface="ＭＳ Ｐゴシック" charset="0"/>
              </a:rPr>
              <a:t> to get Supervisor, Farm Agents, MCP Servers, OTEL observability</a:t>
            </a:r>
          </a:p>
          <a:p>
            <a:pPr marL="342900" indent="-342900" algn="l" defTabSz="912276" rtl="0" eaLnBrk="1" fontAlgn="base" hangingPunct="1">
              <a:lnSpc>
                <a:spcPct val="100000"/>
              </a:lnSpc>
              <a:spcBef>
                <a:spcPts val="0"/>
              </a:spcBef>
              <a:spcAft>
                <a:spcPts val="1000"/>
              </a:spcAft>
              <a:buClr>
                <a:schemeClr val="bg1"/>
              </a:buClr>
              <a:buSzPct val="100000"/>
              <a:buAutoNum type="arabicPeriod"/>
            </a:pPr>
            <a:r>
              <a:rPr lang="en-US" sz="1600" dirty="0">
                <a:solidFill>
                  <a:schemeClr val="bg1"/>
                </a:solidFill>
                <a:ea typeface="ＭＳ Ｐゴシック" charset="0"/>
              </a:rPr>
              <a:t>Extend – </a:t>
            </a:r>
          </a:p>
          <a:p>
            <a:pPr marL="742950" lvl="1" indent="-285750">
              <a:buFont typeface="Arial" panose="020B0604020202020204" pitchFamily="34" charset="0"/>
              <a:buChar char="•"/>
            </a:pPr>
            <a:r>
              <a:rPr lang="en-US" sz="1600" dirty="0" err="1">
                <a:solidFill>
                  <a:schemeClr val="bg1"/>
                </a:solidFill>
              </a:rPr>
              <a:t>network_kg_service.py</a:t>
            </a:r>
            <a:r>
              <a:rPr lang="en-US" sz="1600" dirty="0">
                <a:solidFill>
                  <a:schemeClr val="bg1"/>
                </a:solidFill>
              </a:rPr>
              <a:t> - graph-backed MCP server</a:t>
            </a:r>
          </a:p>
          <a:p>
            <a:pPr marL="742950" lvl="1" indent="-285750">
              <a:buFont typeface="Arial" panose="020B0604020202020204" pitchFamily="34" charset="0"/>
              <a:buChar char="•"/>
            </a:pPr>
            <a:r>
              <a:rPr lang="en-US" sz="1600" dirty="0" err="1">
                <a:solidFill>
                  <a:schemeClr val="bg1"/>
                </a:solidFill>
              </a:rPr>
              <a:t>network_ops_agent.py</a:t>
            </a:r>
            <a:r>
              <a:rPr lang="en-US" sz="1600" dirty="0">
                <a:solidFill>
                  <a:schemeClr val="bg1"/>
                </a:solidFill>
              </a:rPr>
              <a:t> - </a:t>
            </a:r>
            <a:r>
              <a:rPr lang="en-US" sz="1600" dirty="0" err="1">
                <a:solidFill>
                  <a:schemeClr val="bg1"/>
                </a:solidFill>
              </a:rPr>
              <a:t>LangGraph</a:t>
            </a:r>
            <a:r>
              <a:rPr lang="en-US" sz="1600" dirty="0">
                <a:solidFill>
                  <a:schemeClr val="bg1"/>
                </a:solidFill>
              </a:rPr>
              <a:t> agent for network ops</a:t>
            </a:r>
          </a:p>
          <a:p>
            <a:pPr marL="742950" lvl="1" indent="-285750">
              <a:buFont typeface="Arial" panose="020B0604020202020204" pitchFamily="34" charset="0"/>
              <a:buChar char="•"/>
            </a:pPr>
            <a:r>
              <a:rPr lang="en-US" sz="1600" dirty="0" err="1">
                <a:solidFill>
                  <a:schemeClr val="bg1"/>
                </a:solidFill>
              </a:rPr>
              <a:t>setup_network_graph.py</a:t>
            </a:r>
            <a:r>
              <a:rPr lang="en-US" sz="1600" dirty="0">
                <a:solidFill>
                  <a:schemeClr val="bg1"/>
                </a:solidFill>
              </a:rPr>
              <a:t> - loads topology into Neo4j Aura</a:t>
            </a:r>
            <a:endParaRPr lang="en-US" sz="1600" kern="1200" dirty="0">
              <a:solidFill>
                <a:schemeClr val="bg1"/>
              </a:solidFill>
              <a:latin typeface="+mn-lt"/>
              <a:ea typeface="ＭＳ Ｐゴシック" charset="0"/>
            </a:endParaRPr>
          </a:p>
          <a:p>
            <a:pPr marL="342900" indent="-342900" algn="l" defTabSz="912276" rtl="0" eaLnBrk="1" fontAlgn="base" hangingPunct="1">
              <a:lnSpc>
                <a:spcPct val="100000"/>
              </a:lnSpc>
              <a:spcBef>
                <a:spcPts val="0"/>
              </a:spcBef>
              <a:spcAft>
                <a:spcPts val="1000"/>
              </a:spcAft>
              <a:buClr>
                <a:schemeClr val="bg1"/>
              </a:buClr>
              <a:buSzPct val="100000"/>
              <a:buAutoNum type="arabicPeriod"/>
            </a:pPr>
            <a:r>
              <a:rPr lang="en-US" sz="1600" dirty="0">
                <a:solidFill>
                  <a:schemeClr val="bg1"/>
                </a:solidFill>
                <a:ea typeface="ＭＳ Ｐゴシック" charset="0"/>
              </a:rPr>
              <a:t>Create Neo4J instance, connect, load graph, run Query</a:t>
            </a:r>
          </a:p>
          <a:p>
            <a:pPr marL="342900" indent="-342900" algn="l" defTabSz="912276" rtl="0" eaLnBrk="1" fontAlgn="base" hangingPunct="1">
              <a:lnSpc>
                <a:spcPct val="100000"/>
              </a:lnSpc>
              <a:spcBef>
                <a:spcPts val="0"/>
              </a:spcBef>
              <a:spcAft>
                <a:spcPts val="1000"/>
              </a:spcAft>
              <a:buClr>
                <a:schemeClr val="bg1"/>
              </a:buClr>
              <a:buSzPct val="100000"/>
              <a:buAutoNum type="arabicPeriod"/>
            </a:pPr>
            <a:endParaRPr lang="en-US" sz="1600" dirty="0">
              <a:solidFill>
                <a:schemeClr val="bg1"/>
              </a:solidFill>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r>
              <a:rPr lang="en-US" sz="1600" dirty="0">
                <a:solidFill>
                  <a:schemeClr val="bg1"/>
                </a:solidFill>
                <a:ea typeface="ＭＳ Ｐゴシック" charset="0"/>
              </a:rPr>
              <a:t>*</a:t>
            </a:r>
            <a:r>
              <a:rPr lang="en-US" sz="1600" dirty="0" err="1">
                <a:solidFill>
                  <a:schemeClr val="bg1"/>
                </a:solidFill>
                <a:ea typeface="ＭＳ Ｐゴシック" charset="0"/>
              </a:rPr>
              <a:t>CoffeeAgntcy</a:t>
            </a:r>
            <a:r>
              <a:rPr lang="en-US" sz="1600" dirty="0">
                <a:solidFill>
                  <a:schemeClr val="bg1"/>
                </a:solidFill>
                <a:ea typeface="ＭＳ Ｐゴシック" charset="0"/>
              </a:rPr>
              <a:t> </a:t>
            </a:r>
            <a:r>
              <a:rPr lang="en-US" sz="1600" dirty="0" err="1">
                <a:solidFill>
                  <a:schemeClr val="bg1"/>
                </a:solidFill>
                <a:ea typeface="ＭＳ Ｐゴシック" charset="0"/>
              </a:rPr>
              <a:t>lungo</a:t>
            </a:r>
            <a:r>
              <a:rPr lang="en-US" sz="1600" dirty="0">
                <a:solidFill>
                  <a:schemeClr val="bg1"/>
                </a:solidFill>
                <a:ea typeface="ＭＳ Ｐゴシック" charset="0"/>
              </a:rPr>
              <a:t> provides reference patterns that can be extended with your enhanced MCP servers</a:t>
            </a:r>
          </a:p>
          <a:p>
            <a:pPr marL="742950" lvl="1" indent="-285750">
              <a:buFont typeface="Arial" panose="020B0604020202020204" pitchFamily="34" charset="0"/>
              <a:buChar char="•"/>
            </a:pPr>
            <a:endParaRPr lang="en-US" sz="1600" dirty="0">
              <a:solidFill>
                <a:schemeClr val="bg1"/>
              </a:solidFill>
            </a:endParaRPr>
          </a:p>
          <a:p>
            <a:pPr marL="742950" lvl="1" indent="-285750">
              <a:buFont typeface="Arial" panose="020B0604020202020204" pitchFamily="34" charset="0"/>
              <a:buChar char="•"/>
            </a:pPr>
            <a:endParaRPr lang="en-US" sz="1600" dirty="0">
              <a:solidFill>
                <a:schemeClr val="bg1"/>
              </a:solidFill>
            </a:endParaRPr>
          </a:p>
          <a:p>
            <a:pPr marL="742950" lvl="1" indent="-285750">
              <a:buFont typeface="Arial" panose="020B0604020202020204" pitchFamily="34" charset="0"/>
              <a:buChar char="•"/>
            </a:pPr>
            <a:endParaRPr lang="en-US" sz="1600" dirty="0">
              <a:solidFill>
                <a:schemeClr val="bg1"/>
              </a:solidFill>
            </a:endParaRPr>
          </a:p>
        </p:txBody>
      </p:sp>
      <p:pic>
        <p:nvPicPr>
          <p:cNvPr id="7" name="Screen Recording 2026-01-31 at 12.30.07 AM">
            <a:hlinkClick r:id="" action="ppaction://media"/>
            <a:extLst>
              <a:ext uri="{FF2B5EF4-FFF2-40B4-BE49-F238E27FC236}">
                <a16:creationId xmlns:a16="http://schemas.microsoft.com/office/drawing/2014/main" id="{E56411A1-3B3D-4DD0-35EE-DA51778E93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3850" y="799253"/>
            <a:ext cx="8918917" cy="5592122"/>
          </a:xfrm>
          <a:prstGeom prst="rect">
            <a:avLst/>
          </a:prstGeom>
        </p:spPr>
      </p:pic>
    </p:spTree>
    <p:extLst>
      <p:ext uri="{BB962C8B-B14F-4D97-AF65-F5344CB8AC3E}">
        <p14:creationId xmlns:p14="http://schemas.microsoft.com/office/powerpoint/2010/main" val="396816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51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84908-2F50-2663-9E2C-F5E9E4031A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34E1B-E9FC-6A7C-C4FF-185E40BFFDE1}"/>
              </a:ext>
            </a:extLst>
          </p:cNvPr>
          <p:cNvSpPr>
            <a:spLocks noGrp="1"/>
          </p:cNvSpPr>
          <p:nvPr>
            <p:ph type="title"/>
          </p:nvPr>
        </p:nvSpPr>
        <p:spPr>
          <a:xfrm>
            <a:off x="323850" y="296862"/>
            <a:ext cx="5007379" cy="1258888"/>
          </a:xfrm>
        </p:spPr>
        <p:txBody>
          <a:bodyPr/>
          <a:lstStyle/>
          <a:p>
            <a:r>
              <a:rPr lang="en-US" dirty="0"/>
              <a:t>About Me</a:t>
            </a:r>
          </a:p>
        </p:txBody>
      </p:sp>
      <p:pic>
        <p:nvPicPr>
          <p:cNvPr id="34" name="Picture Placeholder 33" descr="A group of people sitting in a room on a conference call">
            <a:extLst>
              <a:ext uri="{FF2B5EF4-FFF2-40B4-BE49-F238E27FC236}">
                <a16:creationId xmlns:a16="http://schemas.microsoft.com/office/drawing/2014/main" id="{96FE852C-C73C-4554-3B94-1B7BE15DBDEE}"/>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14" b="14"/>
          <a:stretch/>
        </p:blipFill>
        <p:spPr/>
      </p:pic>
      <p:pic>
        <p:nvPicPr>
          <p:cNvPr id="4" name="Picture 3" descr="A person smiling at the camera&#10;&#10;AI-generated content may be incorrect.">
            <a:extLst>
              <a:ext uri="{FF2B5EF4-FFF2-40B4-BE49-F238E27FC236}">
                <a16:creationId xmlns:a16="http://schemas.microsoft.com/office/drawing/2014/main" id="{FA7D63FB-A68A-37AC-4BD4-2351392AD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430" y="296861"/>
            <a:ext cx="5735251" cy="5759451"/>
          </a:xfrm>
          <a:prstGeom prst="rect">
            <a:avLst/>
          </a:prstGeom>
        </p:spPr>
      </p:pic>
      <p:pic>
        <p:nvPicPr>
          <p:cNvPr id="2050" name="Picture 2" descr="Friday classes canceled, offices closed at Northeastern's Mass. campuses -  Northeastern Global News">
            <a:extLst>
              <a:ext uri="{FF2B5EF4-FFF2-40B4-BE49-F238E27FC236}">
                <a16:creationId xmlns:a16="http://schemas.microsoft.com/office/drawing/2014/main" id="{86575F83-3EFB-B0F4-387D-E6BC588D8B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381" y="1063157"/>
            <a:ext cx="3171121" cy="21134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people standing around a table&#10;&#10;AI-generated content may be incorrect.">
            <a:extLst>
              <a:ext uri="{FF2B5EF4-FFF2-40B4-BE49-F238E27FC236}">
                <a16:creationId xmlns:a16="http://schemas.microsoft.com/office/drawing/2014/main" id="{C5991183-F34B-DCC5-6F96-87F611642C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470" y="3429000"/>
            <a:ext cx="2155217" cy="2627312"/>
          </a:xfrm>
          <a:prstGeom prst="rect">
            <a:avLst/>
          </a:prstGeom>
        </p:spPr>
      </p:pic>
      <p:pic>
        <p:nvPicPr>
          <p:cNvPr id="11" name="Picture 10" descr="A logo with text on it&#10;&#10;AI-generated content may be incorrect.">
            <a:extLst>
              <a:ext uri="{FF2B5EF4-FFF2-40B4-BE49-F238E27FC236}">
                <a16:creationId xmlns:a16="http://schemas.microsoft.com/office/drawing/2014/main" id="{BC06B820-477E-6559-D139-168BB8822E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8438" y="5120791"/>
            <a:ext cx="3497170" cy="1502140"/>
          </a:xfrm>
          <a:prstGeom prst="rect">
            <a:avLst/>
          </a:prstGeom>
        </p:spPr>
      </p:pic>
      <p:pic>
        <p:nvPicPr>
          <p:cNvPr id="13" name="Picture 12" descr="A logo for a company&#10;&#10;AI-generated content may be incorrect.">
            <a:extLst>
              <a:ext uri="{FF2B5EF4-FFF2-40B4-BE49-F238E27FC236}">
                <a16:creationId xmlns:a16="http://schemas.microsoft.com/office/drawing/2014/main" id="{53B822A2-F054-FAAF-5AEF-2DF11241A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7476" y="3453148"/>
            <a:ext cx="3497170" cy="1586403"/>
          </a:xfrm>
          <a:prstGeom prst="rect">
            <a:avLst/>
          </a:prstGeom>
        </p:spPr>
      </p:pic>
      <p:pic>
        <p:nvPicPr>
          <p:cNvPr id="2052" name="Picture 4" descr="Cisco DevNet · GitHub">
            <a:extLst>
              <a:ext uri="{FF2B5EF4-FFF2-40B4-BE49-F238E27FC236}">
                <a16:creationId xmlns:a16="http://schemas.microsoft.com/office/drawing/2014/main" id="{D8D9ACA0-9370-79D7-2251-C0E93BAC9C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2286" y="986139"/>
            <a:ext cx="2372360" cy="23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4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4B83F-EE34-E89E-F357-A6721C0B07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FB2A32-6582-E6C7-2D76-7FFFB080D845}"/>
              </a:ext>
            </a:extLst>
          </p:cNvPr>
          <p:cNvSpPr>
            <a:spLocks noGrp="1"/>
          </p:cNvSpPr>
          <p:nvPr>
            <p:ph type="title"/>
          </p:nvPr>
        </p:nvSpPr>
        <p:spPr/>
        <p:txBody>
          <a:bodyPr/>
          <a:lstStyle/>
          <a:p>
            <a:r>
              <a:rPr lang="en-US" b="1" dirty="0"/>
              <a:t>What about Routing Dependencies?</a:t>
            </a:r>
            <a:br>
              <a:rPr lang="en-US" dirty="0"/>
            </a:br>
            <a:endParaRPr lang="en-US" dirty="0"/>
          </a:p>
        </p:txBody>
      </p:sp>
      <p:sp>
        <p:nvSpPr>
          <p:cNvPr id="8" name="TextBox 7">
            <a:extLst>
              <a:ext uri="{FF2B5EF4-FFF2-40B4-BE49-F238E27FC236}">
                <a16:creationId xmlns:a16="http://schemas.microsoft.com/office/drawing/2014/main" id="{6642492D-A45F-A0E6-A8D0-203FDE6D0B17}"/>
              </a:ext>
            </a:extLst>
          </p:cNvPr>
          <p:cNvSpPr txBox="1"/>
          <p:nvPr/>
        </p:nvSpPr>
        <p:spPr>
          <a:xfrm>
            <a:off x="323850" y="1004548"/>
            <a:ext cx="11302093" cy="6299160"/>
          </a:xfrm>
          <a:prstGeom prst="rect">
            <a:avLst/>
          </a:prstGeom>
          <a:noFill/>
        </p:spPr>
        <p:txBody>
          <a:bodyPr wrap="square" lIns="0" tIns="0" rIns="0" bIns="0" rtlCol="0">
            <a:spAutoFit/>
          </a:bodyPr>
          <a:lstStyle/>
          <a:p>
            <a:pPr defTabSz="912276" fontAlgn="base">
              <a:spcAft>
                <a:spcPts val="1000"/>
              </a:spcAft>
              <a:buClr>
                <a:schemeClr val="bg1"/>
              </a:buClr>
              <a:buSzPct val="100000"/>
            </a:pPr>
            <a:r>
              <a:rPr lang="en-US" sz="2000" b="1" dirty="0">
                <a:solidFill>
                  <a:schemeClr val="bg1"/>
                </a:solidFill>
                <a:ea typeface="ＭＳ Ｐゴシック" charset="0"/>
              </a:rPr>
              <a:t>Routing</a:t>
            </a:r>
          </a:p>
          <a:p>
            <a:pPr defTabSz="912276" fontAlgn="base">
              <a:spcAft>
                <a:spcPts val="1000"/>
              </a:spcAft>
              <a:buClr>
                <a:schemeClr val="bg1"/>
              </a:buClr>
              <a:buSzPct val="100000"/>
            </a:pPr>
            <a:endParaRPr lang="en-US" sz="1600" dirty="0">
              <a:solidFill>
                <a:schemeClr val="bg1"/>
              </a:solidFill>
              <a:ea typeface="ＭＳ Ｐゴシック" charset="0"/>
            </a:endParaRPr>
          </a:p>
          <a:p>
            <a:pPr defTabSz="912276" fontAlgn="base">
              <a:spcAft>
                <a:spcPts val="1000"/>
              </a:spcAft>
              <a:buClr>
                <a:schemeClr val="bg1"/>
              </a:buClr>
              <a:buSzPct val="100000"/>
            </a:pPr>
            <a:r>
              <a:rPr lang="en-US" sz="1600" dirty="0">
                <a:solidFill>
                  <a:schemeClr val="bg1"/>
                </a:solidFill>
                <a:ea typeface="ＭＳ Ｐゴシック" charset="0"/>
              </a:rPr>
              <a:t>Data: Physical topology + routing information </a:t>
            </a:r>
          </a:p>
          <a:p>
            <a:pPr defTabSz="912276" fontAlgn="base">
              <a:spcAft>
                <a:spcPts val="1000"/>
              </a:spcAft>
              <a:buClr>
                <a:schemeClr val="bg1"/>
              </a:buClr>
              <a:buSzPct val="100000"/>
            </a:pPr>
            <a:endParaRPr lang="en-US" sz="1600" dirty="0">
              <a:solidFill>
                <a:schemeClr val="bg1"/>
              </a:solidFill>
              <a:ea typeface="ＭＳ Ｐゴシック" charset="0"/>
            </a:endParaRPr>
          </a:p>
          <a:p>
            <a:pPr defTabSz="912276" fontAlgn="base">
              <a:spcAft>
                <a:spcPts val="1000"/>
              </a:spcAft>
              <a:buClr>
                <a:schemeClr val="bg1"/>
              </a:buClr>
              <a:buSzPct val="100000"/>
            </a:pPr>
            <a:r>
              <a:rPr lang="en-US" sz="1600" b="1" dirty="0">
                <a:solidFill>
                  <a:schemeClr val="bg1"/>
                </a:solidFill>
                <a:ea typeface="ＭＳ Ｐゴシック" charset="0"/>
              </a:rPr>
              <a:t>// How does traffic reach 10.0.0.0/24?                                           </a:t>
            </a:r>
          </a:p>
          <a:p>
            <a:pPr defTabSz="912276" fontAlgn="base">
              <a:spcAft>
                <a:spcPts val="1000"/>
              </a:spcAft>
              <a:buClr>
                <a:schemeClr val="bg1"/>
              </a:buClr>
              <a:buSzPct val="100000"/>
            </a:pPr>
            <a:r>
              <a:rPr lang="en-US" sz="1600" dirty="0">
                <a:solidFill>
                  <a:schemeClr val="bg1"/>
                </a:solidFill>
                <a:ea typeface="ＭＳ Ｐゴシック" charset="0"/>
              </a:rPr>
              <a:t>  MATCH path = (</a:t>
            </a:r>
            <a:r>
              <a:rPr lang="en-US" sz="1600" dirty="0" err="1">
                <a:solidFill>
                  <a:schemeClr val="bg1"/>
                </a:solidFill>
                <a:ea typeface="ＭＳ Ｐゴシック" charset="0"/>
              </a:rPr>
              <a:t>p:Prefix</a:t>
            </a:r>
            <a:r>
              <a:rPr lang="en-US" sz="1600" dirty="0">
                <a:solidFill>
                  <a:schemeClr val="bg1"/>
                </a:solidFill>
                <a:ea typeface="ＭＳ Ｐゴシック" charset="0"/>
              </a:rPr>
              <a:t> {</a:t>
            </a:r>
            <a:r>
              <a:rPr lang="en-US" sz="1600" dirty="0" err="1">
                <a:solidFill>
                  <a:schemeClr val="bg1"/>
                </a:solidFill>
                <a:ea typeface="ＭＳ Ｐゴシック" charset="0"/>
              </a:rPr>
              <a:t>cidr</a:t>
            </a:r>
            <a:r>
              <a:rPr lang="en-US" sz="1600" dirty="0">
                <a:solidFill>
                  <a:schemeClr val="bg1"/>
                </a:solidFill>
                <a:ea typeface="ＭＳ Ｐゴシック" charset="0"/>
              </a:rPr>
              <a:t>: '10.0.0.0/24'})-[:ROUTE_VIA*]-&gt;(</a:t>
            </a:r>
            <a:r>
              <a:rPr lang="en-US" sz="1600" dirty="0" err="1">
                <a:solidFill>
                  <a:schemeClr val="bg1"/>
                </a:solidFill>
                <a:ea typeface="ＭＳ Ｐゴシック" charset="0"/>
              </a:rPr>
              <a:t>r:Router</a:t>
            </a:r>
            <a:r>
              <a:rPr lang="en-US" sz="1600" dirty="0">
                <a:solidFill>
                  <a:schemeClr val="bg1"/>
                </a:solidFill>
                <a:ea typeface="ＭＳ Ｐゴシック" charset="0"/>
              </a:rPr>
              <a:t>)            </a:t>
            </a:r>
          </a:p>
          <a:p>
            <a:pPr defTabSz="912276" fontAlgn="base">
              <a:spcAft>
                <a:spcPts val="1000"/>
              </a:spcAft>
              <a:buClr>
                <a:schemeClr val="bg1"/>
              </a:buClr>
              <a:buSzPct val="100000"/>
            </a:pPr>
            <a:r>
              <a:rPr lang="en-US" sz="1600" dirty="0">
                <a:solidFill>
                  <a:schemeClr val="bg1"/>
                </a:solidFill>
                <a:ea typeface="ＭＳ Ｐゴシック" charset="0"/>
              </a:rPr>
              <a:t>  RETURN path ORDER BY relationships(path)[0].preference                             </a:t>
            </a:r>
          </a:p>
          <a:p>
            <a:pPr defTabSz="912276" fontAlgn="base">
              <a:spcAft>
                <a:spcPts val="1000"/>
              </a:spcAft>
              <a:buClr>
                <a:schemeClr val="bg1"/>
              </a:buClr>
              <a:buSzPct val="100000"/>
            </a:pPr>
            <a:r>
              <a:rPr lang="en-US" sz="1600" dirty="0">
                <a:solidFill>
                  <a:schemeClr val="bg1"/>
                </a:solidFill>
                <a:ea typeface="ＭＳ Ｐゴシック" charset="0"/>
              </a:rPr>
              <a:t>                                                                                    </a:t>
            </a:r>
          </a:p>
          <a:p>
            <a:pPr defTabSz="912276" fontAlgn="base">
              <a:spcAft>
                <a:spcPts val="1000"/>
              </a:spcAft>
              <a:buClr>
                <a:schemeClr val="bg1"/>
              </a:buClr>
              <a:buSzPct val="100000"/>
            </a:pPr>
            <a:r>
              <a:rPr lang="en-US" sz="1600" b="1" dirty="0">
                <a:solidFill>
                  <a:schemeClr val="bg1"/>
                </a:solidFill>
                <a:ea typeface="ＭＳ Ｐゴシック" charset="0"/>
              </a:rPr>
              <a:t> // What prefixes are affected if </a:t>
            </a:r>
            <a:r>
              <a:rPr lang="en-US" sz="1600" b="1" dirty="0" err="1">
                <a:solidFill>
                  <a:schemeClr val="bg1"/>
                </a:solidFill>
                <a:ea typeface="ＭＳ Ｐゴシック" charset="0"/>
              </a:rPr>
              <a:t>Router_A</a:t>
            </a:r>
            <a:r>
              <a:rPr lang="en-US" sz="1600" b="1" dirty="0">
                <a:solidFill>
                  <a:schemeClr val="bg1"/>
                </a:solidFill>
                <a:ea typeface="ＭＳ Ｐゴシック" charset="0"/>
              </a:rPr>
              <a:t> fails?                             </a:t>
            </a:r>
          </a:p>
          <a:p>
            <a:pPr defTabSz="912276" fontAlgn="base">
              <a:spcAft>
                <a:spcPts val="1000"/>
              </a:spcAft>
              <a:buClr>
                <a:schemeClr val="bg1"/>
              </a:buClr>
              <a:buSzPct val="100000"/>
            </a:pPr>
            <a:r>
              <a:rPr lang="en-US" sz="1600" dirty="0">
                <a:solidFill>
                  <a:schemeClr val="bg1"/>
                </a:solidFill>
                <a:ea typeface="ＭＳ Ｐゴシック" charset="0"/>
              </a:rPr>
              <a:t>  MATCH (</a:t>
            </a:r>
            <a:r>
              <a:rPr lang="en-US" sz="1600" dirty="0" err="1">
                <a:solidFill>
                  <a:schemeClr val="bg1"/>
                </a:solidFill>
                <a:ea typeface="ＭＳ Ｐゴシック" charset="0"/>
              </a:rPr>
              <a:t>p:Prefix</a:t>
            </a:r>
            <a:r>
              <a:rPr lang="en-US" sz="1600" dirty="0">
                <a:solidFill>
                  <a:schemeClr val="bg1"/>
                </a:solidFill>
                <a:ea typeface="ＭＳ Ｐゴシック" charset="0"/>
              </a:rPr>
              <a:t>)-[:ROUTE_VIA]-&gt;(</a:t>
            </a:r>
            <a:r>
              <a:rPr lang="en-US" sz="1600" dirty="0" err="1">
                <a:solidFill>
                  <a:schemeClr val="bg1"/>
                </a:solidFill>
                <a:ea typeface="ＭＳ Ｐゴシック" charset="0"/>
              </a:rPr>
              <a:t>r:Router</a:t>
            </a:r>
            <a:r>
              <a:rPr lang="en-US" sz="1600" dirty="0">
                <a:solidFill>
                  <a:schemeClr val="bg1"/>
                </a:solidFill>
                <a:ea typeface="ＭＳ Ｐゴシック" charset="0"/>
              </a:rPr>
              <a:t> {name: '</a:t>
            </a:r>
            <a:r>
              <a:rPr lang="en-US" sz="1600" dirty="0" err="1">
                <a:solidFill>
                  <a:schemeClr val="bg1"/>
                </a:solidFill>
                <a:ea typeface="ＭＳ Ｐゴシック" charset="0"/>
              </a:rPr>
              <a:t>Router_A</a:t>
            </a:r>
            <a:r>
              <a:rPr lang="en-US" sz="1600" dirty="0">
                <a:solidFill>
                  <a:schemeClr val="bg1"/>
                </a:solidFill>
                <a:ea typeface="ＭＳ Ｐゴシック" charset="0"/>
              </a:rPr>
              <a:t>'})                       </a:t>
            </a:r>
          </a:p>
          <a:p>
            <a:pPr defTabSz="912276" fontAlgn="base">
              <a:spcAft>
                <a:spcPts val="1000"/>
              </a:spcAft>
              <a:buClr>
                <a:schemeClr val="bg1"/>
              </a:buClr>
              <a:buSzPct val="100000"/>
            </a:pPr>
            <a:r>
              <a:rPr lang="en-US" sz="1600" dirty="0">
                <a:solidFill>
                  <a:schemeClr val="bg1"/>
                </a:solidFill>
                <a:ea typeface="ＭＳ Ｐゴシック" charset="0"/>
              </a:rPr>
              <a:t>  WHERE NOT (p)-[:ROUTE_VIA]-&gt;(:Router {name: &lt;&gt; '</a:t>
            </a:r>
            <a:r>
              <a:rPr lang="en-US" sz="1600" dirty="0" err="1">
                <a:solidFill>
                  <a:schemeClr val="bg1"/>
                </a:solidFill>
                <a:ea typeface="ＭＳ Ｐゴシック" charset="0"/>
              </a:rPr>
              <a:t>Router_A</a:t>
            </a:r>
            <a:r>
              <a:rPr lang="en-US" sz="1600" dirty="0">
                <a:solidFill>
                  <a:schemeClr val="bg1"/>
                </a:solidFill>
                <a:ea typeface="ＭＳ Ｐゴシック" charset="0"/>
              </a:rPr>
              <a:t>'})                        </a:t>
            </a:r>
          </a:p>
          <a:p>
            <a:pPr defTabSz="912276" fontAlgn="base">
              <a:spcAft>
                <a:spcPts val="1000"/>
              </a:spcAft>
              <a:buClr>
                <a:schemeClr val="bg1"/>
              </a:buClr>
              <a:buSzPct val="100000"/>
            </a:pPr>
            <a:r>
              <a:rPr lang="en-US" sz="1600" dirty="0">
                <a:solidFill>
                  <a:schemeClr val="bg1"/>
                </a:solidFill>
                <a:ea typeface="ＭＳ Ｐゴシック" charset="0"/>
              </a:rPr>
              <a:t>  RETURN </a:t>
            </a:r>
            <a:r>
              <a:rPr lang="en-US" sz="1600" dirty="0" err="1">
                <a:solidFill>
                  <a:schemeClr val="bg1"/>
                </a:solidFill>
                <a:ea typeface="ＭＳ Ｐゴシック" charset="0"/>
              </a:rPr>
              <a:t>p.cidr</a:t>
            </a:r>
            <a:r>
              <a:rPr lang="en-US" sz="1600" dirty="0">
                <a:solidFill>
                  <a:schemeClr val="bg1"/>
                </a:solidFill>
                <a:ea typeface="ＭＳ Ｐゴシック" charset="0"/>
              </a:rPr>
              <a:t> AS "Single-homed prefixes" </a:t>
            </a:r>
          </a:p>
          <a:p>
            <a:pPr defTabSz="912276" fontAlgn="base">
              <a:spcAft>
                <a:spcPts val="1000"/>
              </a:spcAft>
              <a:buClr>
                <a:schemeClr val="bg1"/>
              </a:buClr>
              <a:buSzPct val="100000"/>
            </a:pPr>
            <a:endParaRPr lang="en-US" sz="1600" dirty="0">
              <a:solidFill>
                <a:schemeClr val="bg1"/>
              </a:solidFill>
              <a:ea typeface="ＭＳ Ｐゴシック" charset="0"/>
            </a:endParaRPr>
          </a:p>
          <a:p>
            <a:pPr lvl="1" defTabSz="912276" fontAlgn="base">
              <a:spcAft>
                <a:spcPts val="1000"/>
              </a:spcAft>
              <a:buClr>
                <a:schemeClr val="bg1"/>
              </a:buClr>
              <a:buSzPct val="100000"/>
            </a:pPr>
            <a:endParaRPr lang="en-US" sz="1600" kern="1200" dirty="0">
              <a:solidFill>
                <a:schemeClr val="bg1"/>
              </a:solidFill>
              <a:latin typeface="+mn-lt"/>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dirty="0">
              <a:solidFill>
                <a:schemeClr val="bg1"/>
              </a:solidFill>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p:txBody>
      </p:sp>
      <p:pic>
        <p:nvPicPr>
          <p:cNvPr id="4" name="Picture 3" descr="A black and white logo&#10;&#10;AI-generated content may be incorrect.">
            <a:extLst>
              <a:ext uri="{FF2B5EF4-FFF2-40B4-BE49-F238E27FC236}">
                <a16:creationId xmlns:a16="http://schemas.microsoft.com/office/drawing/2014/main" id="{594ABFF8-723E-61FE-6057-4406DA80C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390" y="4458718"/>
            <a:ext cx="1314000" cy="1226401"/>
          </a:xfrm>
          <a:prstGeom prst="rect">
            <a:avLst/>
          </a:prstGeom>
        </p:spPr>
      </p:pic>
      <p:pic>
        <p:nvPicPr>
          <p:cNvPr id="5" name="Picture 4" descr="A qr code with black squares&#10;&#10;AI-generated content may be incorrect.">
            <a:extLst>
              <a:ext uri="{FF2B5EF4-FFF2-40B4-BE49-F238E27FC236}">
                <a16:creationId xmlns:a16="http://schemas.microsoft.com/office/drawing/2014/main" id="{0C80D80F-2587-B9F1-3B15-C6FDF5D50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8816" y="1340450"/>
            <a:ext cx="2959149" cy="2959149"/>
          </a:xfrm>
          <a:prstGeom prst="rect">
            <a:avLst/>
          </a:prstGeom>
        </p:spPr>
      </p:pic>
      <p:sp>
        <p:nvSpPr>
          <p:cNvPr id="2" name="TextBox 1">
            <a:extLst>
              <a:ext uri="{FF2B5EF4-FFF2-40B4-BE49-F238E27FC236}">
                <a16:creationId xmlns:a16="http://schemas.microsoft.com/office/drawing/2014/main" id="{C226F90F-13C6-A54B-A773-BEDC4905804E}"/>
              </a:ext>
            </a:extLst>
          </p:cNvPr>
          <p:cNvSpPr txBox="1"/>
          <p:nvPr/>
        </p:nvSpPr>
        <p:spPr>
          <a:xfrm>
            <a:off x="8468341" y="5809610"/>
            <a:ext cx="2515112" cy="620683"/>
          </a:xfrm>
          <a:prstGeom prst="rect">
            <a:avLst/>
          </a:prstGeom>
          <a:noFill/>
        </p:spPr>
        <p:txBody>
          <a:bodyPr wrap="none" lIns="0" tIns="0" rIns="0" bIns="0" rtlCol="0">
            <a:spAutoFit/>
          </a:bodyPr>
          <a:lstStyle/>
          <a:p>
            <a:pPr defTabSz="912276" fontAlgn="base">
              <a:spcAft>
                <a:spcPts val="1000"/>
              </a:spcAft>
              <a:buClr>
                <a:schemeClr val="bg1"/>
              </a:buClr>
              <a:buSzPct val="100000"/>
            </a:pPr>
            <a:r>
              <a:rPr lang="en-US" sz="1600" dirty="0">
                <a:solidFill>
                  <a:schemeClr val="bg1"/>
                </a:solidFill>
                <a:ea typeface="ＭＳ Ｐゴシック" charset="0"/>
              </a:rPr>
              <a:t>QR code for today’s demo</a:t>
            </a:r>
          </a:p>
          <a:p>
            <a:pPr algn="l" defTabSz="912276" rtl="0" eaLnBrk="1" fontAlgn="base" hangingPunct="1">
              <a:lnSpc>
                <a:spcPct val="100000"/>
              </a:lnSpc>
              <a:spcBef>
                <a:spcPts val="0"/>
              </a:spcBef>
              <a:spcAft>
                <a:spcPts val="1000"/>
              </a:spcAft>
              <a:buClr>
                <a:schemeClr val="bg1"/>
              </a:buClr>
              <a:buSzPct val="100000"/>
            </a:pPr>
            <a:endParaRPr lang="en-US" sz="1600" kern="1200" dirty="0" err="1">
              <a:solidFill>
                <a:schemeClr val="bg1"/>
              </a:solidFill>
              <a:latin typeface="+mn-lt"/>
              <a:ea typeface="ＭＳ Ｐゴシック" charset="0"/>
            </a:endParaRPr>
          </a:p>
        </p:txBody>
      </p:sp>
    </p:spTree>
    <p:extLst>
      <p:ext uri="{BB962C8B-B14F-4D97-AF65-F5344CB8AC3E}">
        <p14:creationId xmlns:p14="http://schemas.microsoft.com/office/powerpoint/2010/main" val="249733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94DB2-6EFE-D46F-7C2A-A993F19B7C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561CAF-F865-7CFB-0655-E90E8A8A9CB8}"/>
              </a:ext>
            </a:extLst>
          </p:cNvPr>
          <p:cNvSpPr>
            <a:spLocks noGrp="1"/>
          </p:cNvSpPr>
          <p:nvPr>
            <p:ph type="title"/>
          </p:nvPr>
        </p:nvSpPr>
        <p:spPr/>
        <p:txBody>
          <a:bodyPr/>
          <a:lstStyle/>
          <a:p>
            <a:r>
              <a:rPr lang="en-US" b="1" dirty="0"/>
              <a:t>What about Policy Dependencies?</a:t>
            </a:r>
            <a:br>
              <a:rPr lang="en-US" dirty="0"/>
            </a:br>
            <a:endParaRPr lang="en-US" dirty="0"/>
          </a:p>
        </p:txBody>
      </p:sp>
      <p:sp>
        <p:nvSpPr>
          <p:cNvPr id="8" name="TextBox 7">
            <a:extLst>
              <a:ext uri="{FF2B5EF4-FFF2-40B4-BE49-F238E27FC236}">
                <a16:creationId xmlns:a16="http://schemas.microsoft.com/office/drawing/2014/main" id="{37DA7DFD-DFE6-3AD4-25E9-9A8B6800EA80}"/>
              </a:ext>
            </a:extLst>
          </p:cNvPr>
          <p:cNvSpPr txBox="1"/>
          <p:nvPr/>
        </p:nvSpPr>
        <p:spPr>
          <a:xfrm>
            <a:off x="323850" y="1004548"/>
            <a:ext cx="11302093" cy="5924699"/>
          </a:xfrm>
          <a:prstGeom prst="rect">
            <a:avLst/>
          </a:prstGeom>
          <a:noFill/>
        </p:spPr>
        <p:txBody>
          <a:bodyPr wrap="square" lIns="0" tIns="0" rIns="0" bIns="0" rtlCol="0">
            <a:spAutoFit/>
          </a:bodyPr>
          <a:lstStyle/>
          <a:p>
            <a:pPr defTabSz="912276" fontAlgn="base">
              <a:spcAft>
                <a:spcPts val="1000"/>
              </a:spcAft>
              <a:buClr>
                <a:schemeClr val="bg1"/>
              </a:buClr>
              <a:buSzPct val="100000"/>
            </a:pPr>
            <a:r>
              <a:rPr lang="en-US" sz="2000" b="1" dirty="0">
                <a:solidFill>
                  <a:schemeClr val="bg1"/>
                </a:solidFill>
                <a:ea typeface="ＭＳ Ｐゴシック" charset="0"/>
              </a:rPr>
              <a:t>Policy</a:t>
            </a:r>
          </a:p>
          <a:p>
            <a:pPr defTabSz="912276" fontAlgn="base">
              <a:spcAft>
                <a:spcPts val="1000"/>
              </a:spcAft>
              <a:buClr>
                <a:schemeClr val="bg1"/>
              </a:buClr>
              <a:buSzPct val="100000"/>
            </a:pPr>
            <a:endParaRPr lang="en-US" sz="1600" dirty="0">
              <a:solidFill>
                <a:schemeClr val="bg1"/>
              </a:solidFill>
              <a:ea typeface="ＭＳ Ｐゴシック" charset="0"/>
            </a:endParaRPr>
          </a:p>
          <a:p>
            <a:pPr defTabSz="912276" fontAlgn="base">
              <a:spcAft>
                <a:spcPts val="1000"/>
              </a:spcAft>
              <a:buClr>
                <a:schemeClr val="bg1"/>
              </a:buClr>
              <a:buSzPct val="100000"/>
            </a:pPr>
            <a:r>
              <a:rPr lang="en-US" sz="1600" dirty="0">
                <a:solidFill>
                  <a:schemeClr val="bg1"/>
                </a:solidFill>
                <a:ea typeface="ＭＳ Ｐゴシック" charset="0"/>
              </a:rPr>
              <a:t>Data: Security Groups/ACL’s as graphs, firewall rules</a:t>
            </a:r>
          </a:p>
          <a:p>
            <a:pPr defTabSz="912276" fontAlgn="base">
              <a:spcAft>
                <a:spcPts val="1000"/>
              </a:spcAft>
              <a:buClr>
                <a:schemeClr val="bg1"/>
              </a:buClr>
              <a:buSzPct val="100000"/>
            </a:pPr>
            <a:endParaRPr lang="en-US" sz="1600" dirty="0">
              <a:solidFill>
                <a:schemeClr val="bg1"/>
              </a:solidFill>
              <a:ea typeface="ＭＳ Ｐゴシック" charset="0"/>
            </a:endParaRPr>
          </a:p>
          <a:p>
            <a:pPr defTabSz="912276" fontAlgn="base">
              <a:spcAft>
                <a:spcPts val="1000"/>
              </a:spcAft>
              <a:buClr>
                <a:schemeClr val="bg1"/>
              </a:buClr>
              <a:buSzPct val="100000"/>
            </a:pPr>
            <a:r>
              <a:rPr lang="en-US" sz="1600" b="1" dirty="0">
                <a:solidFill>
                  <a:schemeClr val="bg1"/>
                </a:solidFill>
                <a:ea typeface="ＭＳ Ｐゴシック" charset="0"/>
              </a:rPr>
              <a:t>// Can </a:t>
            </a:r>
            <a:r>
              <a:rPr lang="en-US" sz="1600" b="1" dirty="0" err="1">
                <a:solidFill>
                  <a:schemeClr val="bg1"/>
                </a:solidFill>
                <a:ea typeface="ＭＳ Ｐゴシック" charset="0"/>
              </a:rPr>
              <a:t>Service_A</a:t>
            </a:r>
            <a:r>
              <a:rPr lang="en-US" sz="1600" b="1" dirty="0">
                <a:solidFill>
                  <a:schemeClr val="bg1"/>
                </a:solidFill>
                <a:ea typeface="ＭＳ Ｐゴシック" charset="0"/>
              </a:rPr>
              <a:t> reach the database?                                            </a:t>
            </a:r>
          </a:p>
          <a:p>
            <a:pPr defTabSz="912276" fontAlgn="base">
              <a:spcAft>
                <a:spcPts val="1000"/>
              </a:spcAft>
              <a:buClr>
                <a:schemeClr val="bg1"/>
              </a:buClr>
              <a:buSzPct val="100000"/>
            </a:pPr>
            <a:r>
              <a:rPr lang="en-US" sz="1600" dirty="0">
                <a:solidFill>
                  <a:schemeClr val="bg1"/>
                </a:solidFill>
                <a:ea typeface="ＭＳ Ｐゴシック" charset="0"/>
              </a:rPr>
              <a:t>  MATCH path = (</a:t>
            </a:r>
            <a:r>
              <a:rPr lang="en-US" sz="1600" dirty="0" err="1">
                <a:solidFill>
                  <a:schemeClr val="bg1"/>
                </a:solidFill>
                <a:ea typeface="ＭＳ Ｐゴシック" charset="0"/>
              </a:rPr>
              <a:t>s:Service</a:t>
            </a:r>
            <a:r>
              <a:rPr lang="en-US" sz="1600" dirty="0">
                <a:solidFill>
                  <a:schemeClr val="bg1"/>
                </a:solidFill>
                <a:ea typeface="ＭＳ Ｐゴシック" charset="0"/>
              </a:rPr>
              <a:t> {name:                                                     </a:t>
            </a:r>
          </a:p>
          <a:p>
            <a:pPr defTabSz="912276" fontAlgn="base">
              <a:spcAft>
                <a:spcPts val="1000"/>
              </a:spcAft>
              <a:buClr>
                <a:schemeClr val="bg1"/>
              </a:buClr>
              <a:buSzPct val="100000"/>
            </a:pPr>
            <a:r>
              <a:rPr lang="en-US" sz="1600" dirty="0">
                <a:solidFill>
                  <a:schemeClr val="bg1"/>
                </a:solidFill>
                <a:ea typeface="ＭＳ Ｐゴシック" charset="0"/>
              </a:rPr>
              <a:t>  '</a:t>
            </a:r>
            <a:r>
              <a:rPr lang="en-US" sz="1600" dirty="0" err="1">
                <a:solidFill>
                  <a:schemeClr val="bg1"/>
                </a:solidFill>
                <a:ea typeface="ＭＳ Ｐゴシック" charset="0"/>
              </a:rPr>
              <a:t>lungo_auction</a:t>
            </a:r>
            <a:r>
              <a:rPr lang="en-US" sz="1600" dirty="0">
                <a:solidFill>
                  <a:schemeClr val="bg1"/>
                </a:solidFill>
                <a:ea typeface="ＭＳ Ｐゴシック" charset="0"/>
              </a:rPr>
              <a:t>'})-[:ALLOWED_BY|PERMITTED*]-&gt;(</a:t>
            </a:r>
            <a:r>
              <a:rPr lang="en-US" sz="1600" dirty="0" err="1">
                <a:solidFill>
                  <a:schemeClr val="bg1"/>
                </a:solidFill>
                <a:ea typeface="ＭＳ Ｐゴシック" charset="0"/>
              </a:rPr>
              <a:t>db:Service</a:t>
            </a:r>
            <a:r>
              <a:rPr lang="en-US" sz="1600" dirty="0">
                <a:solidFill>
                  <a:schemeClr val="bg1"/>
                </a:solidFill>
                <a:ea typeface="ＭＳ Ｐゴシック" charset="0"/>
              </a:rPr>
              <a:t> {name: '</a:t>
            </a:r>
            <a:r>
              <a:rPr lang="en-US" sz="1600" dirty="0" err="1">
                <a:solidFill>
                  <a:schemeClr val="bg1"/>
                </a:solidFill>
                <a:ea typeface="ＭＳ Ｐゴシック" charset="0"/>
              </a:rPr>
              <a:t>postgresql</a:t>
            </a:r>
            <a:r>
              <a:rPr lang="en-US" sz="1600" dirty="0">
                <a:solidFill>
                  <a:schemeClr val="bg1"/>
                </a:solidFill>
                <a:ea typeface="ＭＳ Ｐゴシック" charset="0"/>
              </a:rPr>
              <a:t>'})      </a:t>
            </a:r>
          </a:p>
          <a:p>
            <a:pPr defTabSz="912276" fontAlgn="base">
              <a:spcAft>
                <a:spcPts val="1000"/>
              </a:spcAft>
              <a:buClr>
                <a:schemeClr val="bg1"/>
              </a:buClr>
              <a:buSzPct val="100000"/>
            </a:pPr>
            <a:r>
              <a:rPr lang="en-US" sz="1600" dirty="0">
                <a:solidFill>
                  <a:schemeClr val="bg1"/>
                </a:solidFill>
                <a:ea typeface="ＭＳ Ｐゴシック" charset="0"/>
              </a:rPr>
              <a:t>  RETURN path                                                                        </a:t>
            </a:r>
          </a:p>
          <a:p>
            <a:pPr defTabSz="912276" fontAlgn="base">
              <a:spcAft>
                <a:spcPts val="1000"/>
              </a:spcAft>
              <a:buClr>
                <a:schemeClr val="bg1"/>
              </a:buClr>
              <a:buSzPct val="100000"/>
            </a:pPr>
            <a:r>
              <a:rPr lang="en-US" sz="1600" b="1" dirty="0">
                <a:solidFill>
                  <a:schemeClr val="bg1"/>
                </a:solidFill>
                <a:ea typeface="ＭＳ Ｐゴシック" charset="0"/>
              </a:rPr>
              <a:t>                                                                                     </a:t>
            </a:r>
          </a:p>
          <a:p>
            <a:pPr defTabSz="912276" fontAlgn="base">
              <a:spcAft>
                <a:spcPts val="1000"/>
              </a:spcAft>
              <a:buClr>
                <a:schemeClr val="bg1"/>
              </a:buClr>
              <a:buSzPct val="100000"/>
            </a:pPr>
            <a:r>
              <a:rPr lang="en-US" sz="1600" b="1" dirty="0">
                <a:solidFill>
                  <a:schemeClr val="bg1"/>
                </a:solidFill>
                <a:ea typeface="ＭＳ Ｐゴシック" charset="0"/>
              </a:rPr>
              <a:t>  // What breaks if we remove this firewall rule?                                </a:t>
            </a:r>
          </a:p>
          <a:p>
            <a:pPr defTabSz="912276" fontAlgn="base">
              <a:spcAft>
                <a:spcPts val="1000"/>
              </a:spcAft>
              <a:buClr>
                <a:schemeClr val="bg1"/>
              </a:buClr>
              <a:buSzPct val="100000"/>
            </a:pPr>
            <a:r>
              <a:rPr lang="en-US" sz="1600" dirty="0">
                <a:solidFill>
                  <a:schemeClr val="bg1"/>
                </a:solidFill>
                <a:ea typeface="ＭＳ Ｐゴシック" charset="0"/>
              </a:rPr>
              <a:t>  MATCH (</a:t>
            </a:r>
            <a:r>
              <a:rPr lang="en-US" sz="1600" dirty="0" err="1">
                <a:solidFill>
                  <a:schemeClr val="bg1"/>
                </a:solidFill>
                <a:ea typeface="ＭＳ Ｐゴシック" charset="0"/>
              </a:rPr>
              <a:t>r:Rule</a:t>
            </a:r>
            <a:r>
              <a:rPr lang="en-US" sz="1600" dirty="0">
                <a:solidFill>
                  <a:schemeClr val="bg1"/>
                </a:solidFill>
                <a:ea typeface="ＭＳ Ｐゴシック" charset="0"/>
              </a:rPr>
              <a:t> {id: 'fw-101'})&lt;-[:DEPENDS_ON]-(</a:t>
            </a:r>
            <a:r>
              <a:rPr lang="en-US" sz="1600" dirty="0" err="1">
                <a:solidFill>
                  <a:schemeClr val="bg1"/>
                </a:solidFill>
                <a:ea typeface="ＭＳ Ｐゴシック" charset="0"/>
              </a:rPr>
              <a:t>s:Service</a:t>
            </a:r>
            <a:r>
              <a:rPr lang="en-US" sz="1600" dirty="0">
                <a:solidFill>
                  <a:schemeClr val="bg1"/>
                </a:solidFill>
                <a:ea typeface="ＭＳ Ｐゴシック" charset="0"/>
              </a:rPr>
              <a:t>)                           </a:t>
            </a:r>
          </a:p>
          <a:p>
            <a:pPr defTabSz="912276" fontAlgn="base">
              <a:spcAft>
                <a:spcPts val="1000"/>
              </a:spcAft>
              <a:buClr>
                <a:schemeClr val="bg1"/>
              </a:buClr>
              <a:buSzPct val="100000"/>
            </a:pPr>
            <a:r>
              <a:rPr lang="en-US" sz="1600" dirty="0">
                <a:solidFill>
                  <a:schemeClr val="bg1"/>
                </a:solidFill>
                <a:ea typeface="ＭＳ Ｐゴシック" charset="0"/>
              </a:rPr>
              <a:t>  RETURN </a:t>
            </a:r>
            <a:r>
              <a:rPr lang="en-US" sz="1600" dirty="0" err="1">
                <a:solidFill>
                  <a:schemeClr val="bg1"/>
                </a:solidFill>
                <a:ea typeface="ＭＳ Ｐゴシック" charset="0"/>
              </a:rPr>
              <a:t>s.name</a:t>
            </a:r>
            <a:r>
              <a:rPr lang="en-US" sz="1600" dirty="0">
                <a:solidFill>
                  <a:schemeClr val="bg1"/>
                </a:solidFill>
                <a:ea typeface="ＭＳ Ｐゴシック" charset="0"/>
              </a:rPr>
              <a:t> AS "Affected services"</a:t>
            </a:r>
          </a:p>
          <a:p>
            <a:pPr lvl="1" defTabSz="912276" fontAlgn="base">
              <a:spcAft>
                <a:spcPts val="1000"/>
              </a:spcAft>
              <a:buClr>
                <a:schemeClr val="bg1"/>
              </a:buClr>
              <a:buSzPct val="100000"/>
            </a:pPr>
            <a:endParaRPr lang="en-US" sz="1600" kern="1200" dirty="0">
              <a:solidFill>
                <a:schemeClr val="bg1"/>
              </a:solidFill>
              <a:latin typeface="+mn-lt"/>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dirty="0">
              <a:solidFill>
                <a:schemeClr val="bg1"/>
              </a:solidFill>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p:txBody>
      </p:sp>
      <p:pic>
        <p:nvPicPr>
          <p:cNvPr id="4" name="Picture 3" descr="A black and white logo&#10;&#10;AI-generated content may be incorrect.">
            <a:extLst>
              <a:ext uri="{FF2B5EF4-FFF2-40B4-BE49-F238E27FC236}">
                <a16:creationId xmlns:a16="http://schemas.microsoft.com/office/drawing/2014/main" id="{0FDD41D6-F506-2A52-AB81-904A531FE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8389" y="4337902"/>
            <a:ext cx="1314000" cy="1226401"/>
          </a:xfrm>
          <a:prstGeom prst="rect">
            <a:avLst/>
          </a:prstGeom>
        </p:spPr>
      </p:pic>
      <p:pic>
        <p:nvPicPr>
          <p:cNvPr id="5" name="Picture 4" descr="A qr code with black squares&#10;&#10;AI-generated content may be incorrect.">
            <a:extLst>
              <a:ext uri="{FF2B5EF4-FFF2-40B4-BE49-F238E27FC236}">
                <a16:creationId xmlns:a16="http://schemas.microsoft.com/office/drawing/2014/main" id="{C5901D3C-B8B9-3491-D90A-FBCA4E445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8341" y="1252059"/>
            <a:ext cx="2959149" cy="2959149"/>
          </a:xfrm>
          <a:prstGeom prst="rect">
            <a:avLst/>
          </a:prstGeom>
        </p:spPr>
      </p:pic>
      <p:sp>
        <p:nvSpPr>
          <p:cNvPr id="2" name="TextBox 1">
            <a:extLst>
              <a:ext uri="{FF2B5EF4-FFF2-40B4-BE49-F238E27FC236}">
                <a16:creationId xmlns:a16="http://schemas.microsoft.com/office/drawing/2014/main" id="{BAF7D1DB-1909-1874-7F32-3A3F46DC4E70}"/>
              </a:ext>
            </a:extLst>
          </p:cNvPr>
          <p:cNvSpPr txBox="1"/>
          <p:nvPr/>
        </p:nvSpPr>
        <p:spPr>
          <a:xfrm>
            <a:off x="8747833" y="5690997"/>
            <a:ext cx="2515112" cy="620683"/>
          </a:xfrm>
          <a:prstGeom prst="rect">
            <a:avLst/>
          </a:prstGeom>
          <a:noFill/>
        </p:spPr>
        <p:txBody>
          <a:bodyPr wrap="none" lIns="0" tIns="0" rIns="0" bIns="0" rtlCol="0">
            <a:spAutoFit/>
          </a:bodyPr>
          <a:lstStyle/>
          <a:p>
            <a:pPr defTabSz="912276" fontAlgn="base">
              <a:spcAft>
                <a:spcPts val="1000"/>
              </a:spcAft>
              <a:buClr>
                <a:schemeClr val="bg1"/>
              </a:buClr>
              <a:buSzPct val="100000"/>
            </a:pPr>
            <a:r>
              <a:rPr lang="en-US" sz="1600" dirty="0">
                <a:solidFill>
                  <a:schemeClr val="bg1"/>
                </a:solidFill>
                <a:ea typeface="ＭＳ Ｐゴシック" charset="0"/>
              </a:rPr>
              <a:t>QR code for today’s demo</a:t>
            </a:r>
          </a:p>
          <a:p>
            <a:pPr algn="l" defTabSz="912276" rtl="0" eaLnBrk="1" fontAlgn="base" hangingPunct="1">
              <a:lnSpc>
                <a:spcPct val="100000"/>
              </a:lnSpc>
              <a:spcBef>
                <a:spcPts val="0"/>
              </a:spcBef>
              <a:spcAft>
                <a:spcPts val="1000"/>
              </a:spcAft>
              <a:buClr>
                <a:schemeClr val="bg1"/>
              </a:buClr>
              <a:buSzPct val="100000"/>
            </a:pPr>
            <a:endParaRPr lang="en-US" sz="1600" kern="1200" dirty="0" err="1">
              <a:solidFill>
                <a:schemeClr val="bg1"/>
              </a:solidFill>
              <a:latin typeface="+mn-lt"/>
              <a:ea typeface="ＭＳ Ｐゴシック" charset="0"/>
            </a:endParaRPr>
          </a:p>
        </p:txBody>
      </p:sp>
    </p:spTree>
    <p:extLst>
      <p:ext uri="{BB962C8B-B14F-4D97-AF65-F5344CB8AC3E}">
        <p14:creationId xmlns:p14="http://schemas.microsoft.com/office/powerpoint/2010/main" val="259487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971C9-2C78-695B-50CC-8947749AA5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6B9D5F-430F-A4E4-A878-A33BBFEF1F4A}"/>
              </a:ext>
            </a:extLst>
          </p:cNvPr>
          <p:cNvSpPr>
            <a:spLocks noGrp="1"/>
          </p:cNvSpPr>
          <p:nvPr>
            <p:ph type="title"/>
          </p:nvPr>
        </p:nvSpPr>
        <p:spPr/>
        <p:txBody>
          <a:bodyPr/>
          <a:lstStyle/>
          <a:p>
            <a:r>
              <a:rPr lang="en-US" b="1" dirty="0"/>
              <a:t>Growth Opportunities</a:t>
            </a:r>
            <a:br>
              <a:rPr lang="en-US" dirty="0"/>
            </a:br>
            <a:endParaRPr lang="en-US" dirty="0"/>
          </a:p>
        </p:txBody>
      </p:sp>
      <p:sp>
        <p:nvSpPr>
          <p:cNvPr id="8" name="TextBox 7">
            <a:extLst>
              <a:ext uri="{FF2B5EF4-FFF2-40B4-BE49-F238E27FC236}">
                <a16:creationId xmlns:a16="http://schemas.microsoft.com/office/drawing/2014/main" id="{D1FD3B57-D1C4-063B-FF0F-1CDCAF8EB6D7}"/>
              </a:ext>
            </a:extLst>
          </p:cNvPr>
          <p:cNvSpPr txBox="1"/>
          <p:nvPr/>
        </p:nvSpPr>
        <p:spPr>
          <a:xfrm>
            <a:off x="323850" y="1340450"/>
            <a:ext cx="11302093" cy="5114221"/>
          </a:xfrm>
          <a:prstGeom prst="rect">
            <a:avLst/>
          </a:prstGeom>
          <a:noFill/>
        </p:spPr>
        <p:txBody>
          <a:bodyPr wrap="square" lIns="0" tIns="0" rIns="0" bIns="0" rtlCol="0">
            <a:spAutoFit/>
          </a:bodyPr>
          <a:lstStyle/>
          <a:p>
            <a:pPr marL="285750" indent="-28575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r>
              <a:rPr lang="en-US" sz="1600" kern="1200" dirty="0">
                <a:solidFill>
                  <a:schemeClr val="bg1"/>
                </a:solidFill>
                <a:latin typeface="+mn-lt"/>
                <a:ea typeface="ＭＳ Ｐゴシック" charset="0"/>
              </a:rPr>
              <a:t>On a larger scale, context bloa</a:t>
            </a:r>
            <a:r>
              <a:rPr lang="en-US" sz="1600" dirty="0">
                <a:solidFill>
                  <a:schemeClr val="bg1"/>
                </a:solidFill>
                <a:ea typeface="ＭＳ Ｐゴシック" charset="0"/>
              </a:rPr>
              <a:t>t is still an open problem</a:t>
            </a:r>
          </a:p>
          <a:p>
            <a:pPr marL="285750" indent="-28575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r>
              <a:rPr lang="en-US" sz="1600" dirty="0">
                <a:solidFill>
                  <a:schemeClr val="bg1"/>
                </a:solidFill>
                <a:ea typeface="ＭＳ Ｐゴシック" charset="0"/>
              </a:rPr>
              <a:t>Extend across other domains with nested dependencies</a:t>
            </a:r>
          </a:p>
          <a:p>
            <a:pPr marL="285750" indent="-28575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r>
              <a:rPr lang="en-US" sz="1600" dirty="0">
                <a:solidFill>
                  <a:schemeClr val="bg1"/>
                </a:solidFill>
                <a:ea typeface="ＭＳ Ｐゴシック" charset="0"/>
              </a:rPr>
              <a:t>Consider hybrid approach Cypher + </a:t>
            </a:r>
            <a:r>
              <a:rPr lang="en-US" sz="1600" dirty="0" err="1">
                <a:solidFill>
                  <a:schemeClr val="bg1"/>
                </a:solidFill>
                <a:ea typeface="ＭＳ Ｐゴシック" charset="0"/>
              </a:rPr>
              <a:t>GraphRAG</a:t>
            </a:r>
            <a:r>
              <a:rPr lang="en-US" sz="1600" dirty="0">
                <a:solidFill>
                  <a:schemeClr val="bg1"/>
                </a:solidFill>
                <a:ea typeface="ＭＳ Ｐゴシック" charset="0"/>
              </a:rPr>
              <a:t> </a:t>
            </a:r>
          </a:p>
          <a:p>
            <a:pPr marL="285750" indent="-28575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r>
              <a:rPr lang="en-US" sz="1600" dirty="0">
                <a:solidFill>
                  <a:schemeClr val="bg1"/>
                </a:solidFill>
                <a:ea typeface="ＭＳ Ｐゴシック" charset="0"/>
              </a:rPr>
              <a:t>Temporal Analysis</a:t>
            </a:r>
          </a:p>
          <a:p>
            <a:pPr marL="285750" indent="-28575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r>
              <a:rPr lang="en-US" sz="1600" dirty="0">
                <a:solidFill>
                  <a:schemeClr val="bg1"/>
                </a:solidFill>
                <a:ea typeface="ＭＳ Ｐゴシック" charset="0"/>
              </a:rPr>
              <a:t>Federated Graphs</a:t>
            </a:r>
          </a:p>
          <a:p>
            <a:pPr marL="285750" indent="-28575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r>
              <a:rPr lang="en-US" sz="1600" dirty="0">
                <a:solidFill>
                  <a:schemeClr val="bg1"/>
                </a:solidFill>
                <a:ea typeface="ＭＳ Ｐゴシック" charset="0"/>
              </a:rPr>
              <a:t>Predictive Analysis</a:t>
            </a:r>
          </a:p>
          <a:p>
            <a:pPr marL="285750" indent="-28575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r>
              <a:rPr lang="en-US" sz="1600" dirty="0">
                <a:solidFill>
                  <a:schemeClr val="bg1"/>
                </a:solidFill>
                <a:ea typeface="ＭＳ Ｐゴシック" charset="0"/>
              </a:rPr>
              <a:t>Latest </a:t>
            </a:r>
            <a:r>
              <a:rPr lang="en-US" sz="1600" dirty="0" err="1">
                <a:solidFill>
                  <a:schemeClr val="bg1"/>
                </a:solidFill>
                <a:ea typeface="ＭＳ Ｐゴシック" charset="0"/>
              </a:rPr>
              <a:t>coffeeAGNTCY</a:t>
            </a:r>
            <a:r>
              <a:rPr lang="en-US" sz="1600" dirty="0">
                <a:solidFill>
                  <a:schemeClr val="bg1"/>
                </a:solidFill>
                <a:ea typeface="ＭＳ Ｐゴシック" charset="0"/>
              </a:rPr>
              <a:t> also integrates with </a:t>
            </a:r>
            <a:r>
              <a:rPr lang="en-US" sz="1600" dirty="0" err="1">
                <a:solidFill>
                  <a:schemeClr val="bg1"/>
                </a:solidFill>
                <a:ea typeface="ＭＳ Ｐゴシック" charset="0"/>
              </a:rPr>
              <a:t>LlamaIndex</a:t>
            </a:r>
            <a:r>
              <a:rPr lang="en-US" sz="1600" dirty="0">
                <a:solidFill>
                  <a:schemeClr val="bg1"/>
                </a:solidFill>
                <a:ea typeface="ＭＳ Ｐゴシック" charset="0"/>
              </a:rPr>
              <a:t> and Google ADK</a:t>
            </a:r>
          </a:p>
          <a:p>
            <a:pPr marL="285750" indent="-28575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r>
              <a:rPr lang="en-US" sz="1600" dirty="0">
                <a:solidFill>
                  <a:schemeClr val="bg1"/>
                </a:solidFill>
                <a:ea typeface="ＭＳ Ｐゴシック" charset="0"/>
              </a:rPr>
              <a:t>Learn more about other aspects of AGNTCY and the internet of Agents</a:t>
            </a:r>
          </a:p>
          <a:p>
            <a:pPr marL="285750" indent="-28575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endParaRPr lang="en-US" sz="1600" dirty="0">
              <a:solidFill>
                <a:schemeClr val="bg1"/>
              </a:solidFill>
              <a:ea typeface="ＭＳ Ｐゴシック" charset="0"/>
            </a:endParaRPr>
          </a:p>
          <a:p>
            <a:pPr lvl="1" defTabSz="912276" fontAlgn="base">
              <a:spcAft>
                <a:spcPts val="1000"/>
              </a:spcAft>
              <a:buClr>
                <a:schemeClr val="bg1"/>
              </a:buClr>
              <a:buSzPct val="100000"/>
            </a:pPr>
            <a:endParaRPr lang="en-US" sz="1600" kern="1200" dirty="0">
              <a:solidFill>
                <a:schemeClr val="bg1"/>
              </a:solidFill>
              <a:latin typeface="+mn-lt"/>
              <a:ea typeface="ＭＳ Ｐゴシック" charset="0"/>
            </a:endParaRPr>
          </a:p>
          <a:p>
            <a:pPr lvl="1" defTabSz="912276" fontAlgn="base">
              <a:spcAft>
                <a:spcPts val="1000"/>
              </a:spcAft>
              <a:buClr>
                <a:schemeClr val="bg1"/>
              </a:buClr>
              <a:buSzPct val="100000"/>
            </a:pPr>
            <a:endParaRPr lang="en-US" sz="1600" kern="1200" dirty="0">
              <a:solidFill>
                <a:schemeClr val="bg1"/>
              </a:solidFill>
              <a:latin typeface="+mn-lt"/>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dirty="0">
              <a:solidFill>
                <a:schemeClr val="bg1"/>
              </a:solidFill>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p:txBody>
      </p:sp>
      <p:pic>
        <p:nvPicPr>
          <p:cNvPr id="4" name="Picture 3" descr="A black and white logo&#10;&#10;AI-generated content may be incorrect.">
            <a:extLst>
              <a:ext uri="{FF2B5EF4-FFF2-40B4-BE49-F238E27FC236}">
                <a16:creationId xmlns:a16="http://schemas.microsoft.com/office/drawing/2014/main" id="{1B697C40-8D65-4DBA-615F-622707970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390" y="4458718"/>
            <a:ext cx="1314000" cy="1226401"/>
          </a:xfrm>
          <a:prstGeom prst="rect">
            <a:avLst/>
          </a:prstGeom>
        </p:spPr>
      </p:pic>
      <p:pic>
        <p:nvPicPr>
          <p:cNvPr id="5" name="Picture 4" descr="A qr code with black squares&#10;&#10;AI-generated content may be incorrect.">
            <a:extLst>
              <a:ext uri="{FF2B5EF4-FFF2-40B4-BE49-F238E27FC236}">
                <a16:creationId xmlns:a16="http://schemas.microsoft.com/office/drawing/2014/main" id="{AB86F5B4-B703-DD83-2038-58EB4DF24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8816" y="1340450"/>
            <a:ext cx="2959149" cy="2959149"/>
          </a:xfrm>
          <a:prstGeom prst="rect">
            <a:avLst/>
          </a:prstGeom>
        </p:spPr>
      </p:pic>
      <p:sp>
        <p:nvSpPr>
          <p:cNvPr id="9" name="TextBox 8">
            <a:extLst>
              <a:ext uri="{FF2B5EF4-FFF2-40B4-BE49-F238E27FC236}">
                <a16:creationId xmlns:a16="http://schemas.microsoft.com/office/drawing/2014/main" id="{5D9824A1-3673-1093-7F72-4FD8A51EDB38}"/>
              </a:ext>
            </a:extLst>
          </p:cNvPr>
          <p:cNvSpPr txBox="1"/>
          <p:nvPr/>
        </p:nvSpPr>
        <p:spPr>
          <a:xfrm>
            <a:off x="7551575" y="5705748"/>
            <a:ext cx="6102220" cy="369332"/>
          </a:xfrm>
          <a:prstGeom prst="rect">
            <a:avLst/>
          </a:prstGeom>
          <a:noFill/>
        </p:spPr>
        <p:txBody>
          <a:bodyPr wrap="square">
            <a:spAutoFit/>
          </a:bodyPr>
          <a:lstStyle/>
          <a:p>
            <a:pPr lvl="1" defTabSz="912276" fontAlgn="base">
              <a:spcAft>
                <a:spcPts val="1000"/>
              </a:spcAft>
              <a:buClr>
                <a:schemeClr val="bg1"/>
              </a:buClr>
              <a:buSzPct val="100000"/>
            </a:pPr>
            <a:r>
              <a:rPr lang="en-US" sz="1800" dirty="0">
                <a:solidFill>
                  <a:schemeClr val="bg1"/>
                </a:solidFill>
                <a:ea typeface="ＭＳ Ｐゴシック" charset="0"/>
              </a:rPr>
              <a:t>QR code for  today’s demo</a:t>
            </a:r>
            <a:endParaRPr lang="en-US" sz="1800" kern="1200" dirty="0">
              <a:solidFill>
                <a:schemeClr val="bg1"/>
              </a:solidFill>
              <a:latin typeface="+mn-lt"/>
              <a:ea typeface="ＭＳ Ｐゴシック" charset="0"/>
            </a:endParaRPr>
          </a:p>
        </p:txBody>
      </p:sp>
    </p:spTree>
    <p:extLst>
      <p:ext uri="{BB962C8B-B14F-4D97-AF65-F5344CB8AC3E}">
        <p14:creationId xmlns:p14="http://schemas.microsoft.com/office/powerpoint/2010/main" val="61706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62FC6-8976-CC5D-5207-97214CFC25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365C9B-9901-E26D-D40C-56CA25032EC9}"/>
              </a:ext>
            </a:extLst>
          </p:cNvPr>
          <p:cNvSpPr>
            <a:spLocks noGrp="1"/>
          </p:cNvSpPr>
          <p:nvPr>
            <p:ph type="title"/>
          </p:nvPr>
        </p:nvSpPr>
        <p:spPr/>
        <p:txBody>
          <a:bodyPr/>
          <a:lstStyle/>
          <a:p>
            <a:r>
              <a:rPr lang="en-US" b="1" dirty="0"/>
              <a:t>Growth Opportunities – more on AGNTCY</a:t>
            </a:r>
            <a:br>
              <a:rPr lang="en-US" dirty="0"/>
            </a:br>
            <a:endParaRPr lang="en-US" dirty="0"/>
          </a:p>
        </p:txBody>
      </p:sp>
      <p:sp>
        <p:nvSpPr>
          <p:cNvPr id="8" name="TextBox 7">
            <a:extLst>
              <a:ext uri="{FF2B5EF4-FFF2-40B4-BE49-F238E27FC236}">
                <a16:creationId xmlns:a16="http://schemas.microsoft.com/office/drawing/2014/main" id="{1BCF5A12-96C8-430D-982E-A62746730F5D}"/>
              </a:ext>
            </a:extLst>
          </p:cNvPr>
          <p:cNvSpPr txBox="1"/>
          <p:nvPr/>
        </p:nvSpPr>
        <p:spPr>
          <a:xfrm>
            <a:off x="323850" y="1340450"/>
            <a:ext cx="11302093" cy="2118529"/>
          </a:xfrm>
          <a:prstGeom prst="rect">
            <a:avLst/>
          </a:prstGeom>
          <a:noFill/>
        </p:spPr>
        <p:txBody>
          <a:bodyPr wrap="square" lIns="0" tIns="0" rIns="0" bIns="0" rtlCol="0">
            <a:spAutoFit/>
          </a:bodyPr>
          <a:lstStyle/>
          <a:p>
            <a:pPr marL="285750" indent="-28575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endParaRPr lang="en-US" sz="1600" dirty="0">
              <a:solidFill>
                <a:schemeClr val="bg1"/>
              </a:solidFill>
              <a:ea typeface="ＭＳ Ｐゴシック" charset="0"/>
            </a:endParaRPr>
          </a:p>
          <a:p>
            <a:pPr lvl="1" defTabSz="912276" fontAlgn="base">
              <a:spcAft>
                <a:spcPts val="1000"/>
              </a:spcAft>
              <a:buClr>
                <a:schemeClr val="bg1"/>
              </a:buClr>
              <a:buSzPct val="100000"/>
            </a:pPr>
            <a:endParaRPr lang="en-US" sz="1600" kern="1200" dirty="0">
              <a:solidFill>
                <a:schemeClr val="bg1"/>
              </a:solidFill>
              <a:latin typeface="+mn-lt"/>
              <a:ea typeface="ＭＳ Ｐゴシック" charset="0"/>
            </a:endParaRPr>
          </a:p>
          <a:p>
            <a:pPr lvl="1" defTabSz="912276" fontAlgn="base">
              <a:spcAft>
                <a:spcPts val="1000"/>
              </a:spcAft>
              <a:buClr>
                <a:schemeClr val="bg1"/>
              </a:buClr>
              <a:buSzPct val="100000"/>
            </a:pPr>
            <a:endParaRPr lang="en-US" sz="1600" kern="1200" dirty="0">
              <a:solidFill>
                <a:schemeClr val="bg1"/>
              </a:solidFill>
              <a:latin typeface="+mn-lt"/>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dirty="0">
              <a:solidFill>
                <a:schemeClr val="bg1"/>
              </a:solidFill>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p:txBody>
      </p:sp>
      <p:pic>
        <p:nvPicPr>
          <p:cNvPr id="11" name="Picture 10" descr="A screenshot of a computer&#10;&#10;AI-generated content may be incorrect.">
            <a:extLst>
              <a:ext uri="{FF2B5EF4-FFF2-40B4-BE49-F238E27FC236}">
                <a16:creationId xmlns:a16="http://schemas.microsoft.com/office/drawing/2014/main" id="{FB752D7C-F74F-3F4B-A66A-56FA1A78B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87" y="1340449"/>
            <a:ext cx="10778459" cy="3642097"/>
          </a:xfrm>
          <a:prstGeom prst="rect">
            <a:avLst/>
          </a:prstGeom>
        </p:spPr>
      </p:pic>
    </p:spTree>
    <p:extLst>
      <p:ext uri="{BB962C8B-B14F-4D97-AF65-F5344CB8AC3E}">
        <p14:creationId xmlns:p14="http://schemas.microsoft.com/office/powerpoint/2010/main" val="231232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0ADB4-CC81-DDF1-F817-2CDCD842BB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EF3A8A-E21D-AE6A-10AA-2CABA2FD2B72}"/>
              </a:ext>
            </a:extLst>
          </p:cNvPr>
          <p:cNvSpPr>
            <a:spLocks noGrp="1"/>
          </p:cNvSpPr>
          <p:nvPr>
            <p:ph type="title"/>
          </p:nvPr>
        </p:nvSpPr>
        <p:spPr/>
        <p:txBody>
          <a:bodyPr/>
          <a:lstStyle/>
          <a:p>
            <a:r>
              <a:rPr lang="en-US" b="1" dirty="0"/>
              <a:t>Getting Started</a:t>
            </a:r>
            <a:br>
              <a:rPr lang="en-US" dirty="0"/>
            </a:br>
            <a:endParaRPr lang="en-US" dirty="0"/>
          </a:p>
        </p:txBody>
      </p:sp>
      <p:pic>
        <p:nvPicPr>
          <p:cNvPr id="4" name="Picture 3" descr="A screenshot of a computer program&#10;&#10;AI-generated content may be incorrect.">
            <a:extLst>
              <a:ext uri="{FF2B5EF4-FFF2-40B4-BE49-F238E27FC236}">
                <a16:creationId xmlns:a16="http://schemas.microsoft.com/office/drawing/2014/main" id="{818285BF-891D-B868-8D73-B972842F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43" y="952500"/>
            <a:ext cx="6364843" cy="5341007"/>
          </a:xfrm>
          <a:prstGeom prst="rect">
            <a:avLst/>
          </a:prstGeom>
        </p:spPr>
      </p:pic>
      <p:pic>
        <p:nvPicPr>
          <p:cNvPr id="2" name="Picture 1" descr="A person and person in front of a blue background&#10;&#10;AI-generated content may be incorrect.">
            <a:extLst>
              <a:ext uri="{FF2B5EF4-FFF2-40B4-BE49-F238E27FC236}">
                <a16:creationId xmlns:a16="http://schemas.microsoft.com/office/drawing/2014/main" id="{2E450104-1CE8-917F-9569-CE30D7885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1014" y="952500"/>
            <a:ext cx="4609752" cy="2646339"/>
          </a:xfrm>
          <a:prstGeom prst="rect">
            <a:avLst/>
          </a:prstGeom>
        </p:spPr>
      </p:pic>
    </p:spTree>
    <p:extLst>
      <p:ext uri="{BB962C8B-B14F-4D97-AF65-F5344CB8AC3E}">
        <p14:creationId xmlns:p14="http://schemas.microsoft.com/office/powerpoint/2010/main" val="66860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F23D1-5055-97ED-8B63-90474C96D2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79C0F3-9566-387F-EB2B-6FD70EBE93A9}"/>
              </a:ext>
            </a:extLst>
          </p:cNvPr>
          <p:cNvSpPr>
            <a:spLocks noGrp="1"/>
          </p:cNvSpPr>
          <p:nvPr>
            <p:ph type="title"/>
          </p:nvPr>
        </p:nvSpPr>
        <p:spPr/>
        <p:txBody>
          <a:bodyPr/>
          <a:lstStyle/>
          <a:p>
            <a:r>
              <a:rPr lang="en-US" dirty="0"/>
              <a:t>Thank you</a:t>
            </a:r>
          </a:p>
        </p:txBody>
      </p:sp>
      <p:pic>
        <p:nvPicPr>
          <p:cNvPr id="3" name="Picture 2" descr="A qr code with a white background&#10;&#10;AI-generated content may be incorrect.">
            <a:extLst>
              <a:ext uri="{FF2B5EF4-FFF2-40B4-BE49-F238E27FC236}">
                <a16:creationId xmlns:a16="http://schemas.microsoft.com/office/drawing/2014/main" id="{65B40CEE-CD98-60BA-F369-BD95340F0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316" y="2475144"/>
            <a:ext cx="2212082" cy="2044499"/>
          </a:xfrm>
          <a:prstGeom prst="rect">
            <a:avLst/>
          </a:prstGeom>
        </p:spPr>
      </p:pic>
      <p:pic>
        <p:nvPicPr>
          <p:cNvPr id="4" name="Picture 3" descr="A blue square with white letters&#10;&#10;AI-generated content may be incorrect.">
            <a:extLst>
              <a:ext uri="{FF2B5EF4-FFF2-40B4-BE49-F238E27FC236}">
                <a16:creationId xmlns:a16="http://schemas.microsoft.com/office/drawing/2014/main" id="{5ECAB362-674F-C110-D42F-5F3F95E56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356" y="4621505"/>
            <a:ext cx="880001" cy="837761"/>
          </a:xfrm>
          <a:prstGeom prst="rect">
            <a:avLst/>
          </a:prstGeom>
        </p:spPr>
      </p:pic>
      <p:pic>
        <p:nvPicPr>
          <p:cNvPr id="5" name="Picture 4" descr="A black and white logo&#10;&#10;AI-generated content may be incorrect.">
            <a:extLst>
              <a:ext uri="{FF2B5EF4-FFF2-40B4-BE49-F238E27FC236}">
                <a16:creationId xmlns:a16="http://schemas.microsoft.com/office/drawing/2014/main" id="{474B4FF6-FE83-9651-F49E-E9895A558E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88" y="4637929"/>
            <a:ext cx="880003" cy="821337"/>
          </a:xfrm>
          <a:prstGeom prst="rect">
            <a:avLst/>
          </a:prstGeom>
        </p:spPr>
      </p:pic>
      <p:pic>
        <p:nvPicPr>
          <p:cNvPr id="6" name="Picture 5" descr="A qr code with black squares&#10;&#10;AI-generated content may be incorrect.">
            <a:extLst>
              <a:ext uri="{FF2B5EF4-FFF2-40B4-BE49-F238E27FC236}">
                <a16:creationId xmlns:a16="http://schemas.microsoft.com/office/drawing/2014/main" id="{54702046-E390-DC98-439B-413C22AA9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475144"/>
            <a:ext cx="1981781" cy="1981781"/>
          </a:xfrm>
          <a:prstGeom prst="rect">
            <a:avLst/>
          </a:prstGeom>
        </p:spPr>
      </p:pic>
    </p:spTree>
    <p:extLst>
      <p:ext uri="{BB962C8B-B14F-4D97-AF65-F5344CB8AC3E}">
        <p14:creationId xmlns:p14="http://schemas.microsoft.com/office/powerpoint/2010/main" val="27059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960FA-5988-E6C0-0BBF-9FE83CE5F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2D6BDF-8D43-3462-BE33-75EC23D995D5}"/>
              </a:ext>
            </a:extLst>
          </p:cNvPr>
          <p:cNvSpPr>
            <a:spLocks noGrp="1" noRot="1" noMove="1" noResize="1" noEditPoints="1" noAdjustHandles="1" noChangeArrowheads="1" noChangeShapeType="1"/>
          </p:cNvSpPr>
          <p:nvPr>
            <p:ph type="title" idx="4294967295"/>
          </p:nvPr>
        </p:nvSpPr>
        <p:spPr>
          <a:xfrm>
            <a:off x="0" y="-685800"/>
            <a:ext cx="10972800" cy="685800"/>
          </a:xfrm>
          <a:noFill/>
        </p:spPr>
        <p:txBody>
          <a:bodyPr vert="horz" lIns="45720" tIns="0" rIns="45720" bIns="45720" rtlCol="0" anchor="b">
            <a:noAutofit/>
          </a:bodyPr>
          <a:lstStyle/>
          <a:p>
            <a:r>
              <a:rPr lang="en-US" dirty="0"/>
              <a:t>Cisco</a:t>
            </a:r>
          </a:p>
        </p:txBody>
      </p:sp>
    </p:spTree>
    <p:extLst>
      <p:ext uri="{BB962C8B-B14F-4D97-AF65-F5344CB8AC3E}">
        <p14:creationId xmlns:p14="http://schemas.microsoft.com/office/powerpoint/2010/main" val="420266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2B85-F041-1BF0-1B1E-4178C9F2B4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359999-7C5E-20C0-11B7-B652FEA56CF2}"/>
              </a:ext>
            </a:extLst>
          </p:cNvPr>
          <p:cNvSpPr>
            <a:spLocks noGrp="1"/>
          </p:cNvSpPr>
          <p:nvPr>
            <p:ph type="title"/>
          </p:nvPr>
        </p:nvSpPr>
        <p:spPr/>
        <p:txBody>
          <a:bodyPr/>
          <a:lstStyle/>
          <a:p>
            <a:r>
              <a:rPr lang="en-US" b="1" dirty="0"/>
              <a:t>Resources</a:t>
            </a:r>
            <a:br>
              <a:rPr lang="en-US" dirty="0"/>
            </a:br>
            <a:endParaRPr lang="en-US" dirty="0"/>
          </a:p>
        </p:txBody>
      </p:sp>
      <p:sp>
        <p:nvSpPr>
          <p:cNvPr id="8" name="TextBox 7">
            <a:extLst>
              <a:ext uri="{FF2B5EF4-FFF2-40B4-BE49-F238E27FC236}">
                <a16:creationId xmlns:a16="http://schemas.microsoft.com/office/drawing/2014/main" id="{EFF5BDBF-B86C-06D6-C6F9-741D54F778F1}"/>
              </a:ext>
            </a:extLst>
          </p:cNvPr>
          <p:cNvSpPr txBox="1"/>
          <p:nvPr/>
        </p:nvSpPr>
        <p:spPr>
          <a:xfrm>
            <a:off x="323850" y="1340450"/>
            <a:ext cx="11302093" cy="4206280"/>
          </a:xfrm>
          <a:prstGeom prst="rect">
            <a:avLst/>
          </a:prstGeom>
          <a:noFill/>
        </p:spPr>
        <p:txBody>
          <a:bodyPr wrap="square" lIns="0" tIns="0" rIns="0" bIns="0" rtlCol="0">
            <a:spAutoFit/>
          </a:bodyPr>
          <a:lstStyle/>
          <a:p>
            <a:pPr>
              <a:defRPr sz="1100"/>
            </a:pPr>
            <a:r>
              <a:rPr lang="en-US" sz="1600" dirty="0">
                <a:solidFill>
                  <a:schemeClr val="bg1"/>
                </a:solidFill>
              </a:rPr>
              <a:t>[1] KAG (</a:t>
            </a:r>
            <a:r>
              <a:rPr lang="en-US" sz="1600" dirty="0" err="1">
                <a:solidFill>
                  <a:schemeClr val="bg1"/>
                </a:solidFill>
              </a:rPr>
              <a:t>OpenSPG</a:t>
            </a:r>
            <a:r>
              <a:rPr lang="en-US" sz="1600" dirty="0">
                <a:solidFill>
                  <a:schemeClr val="bg1"/>
                </a:solidFill>
              </a:rPr>
              <a:t>)              </a:t>
            </a:r>
            <a:r>
              <a:rPr lang="en-US" sz="1600" dirty="0" err="1">
                <a:solidFill>
                  <a:schemeClr val="bg1"/>
                </a:solidFill>
              </a:rPr>
              <a:t>github.com</a:t>
            </a:r>
            <a:r>
              <a:rPr lang="en-US" sz="1600" dirty="0">
                <a:solidFill>
                  <a:schemeClr val="bg1"/>
                </a:solidFill>
              </a:rPr>
              <a:t>/</a:t>
            </a:r>
            <a:r>
              <a:rPr lang="en-US" sz="1600" dirty="0" err="1">
                <a:solidFill>
                  <a:schemeClr val="bg1"/>
                </a:solidFill>
              </a:rPr>
              <a:t>OpenSPG</a:t>
            </a:r>
            <a:r>
              <a:rPr lang="en-US" sz="1600" dirty="0">
                <a:solidFill>
                  <a:schemeClr val="bg1"/>
                </a:solidFill>
              </a:rPr>
              <a:t>/KAG</a:t>
            </a:r>
          </a:p>
          <a:p>
            <a:pPr>
              <a:defRPr sz="1100"/>
            </a:pPr>
            <a:r>
              <a:rPr lang="en-US" sz="1600" dirty="0">
                <a:solidFill>
                  <a:schemeClr val="bg1"/>
                </a:solidFill>
              </a:rPr>
              <a:t>[2] Microsoft </a:t>
            </a:r>
            <a:r>
              <a:rPr lang="en-US" sz="1600" dirty="0" err="1">
                <a:solidFill>
                  <a:schemeClr val="bg1"/>
                </a:solidFill>
              </a:rPr>
              <a:t>GraphRAG</a:t>
            </a:r>
            <a:r>
              <a:rPr lang="en-US" sz="1600" dirty="0">
                <a:solidFill>
                  <a:schemeClr val="bg1"/>
                </a:solidFill>
              </a:rPr>
              <a:t>         </a:t>
            </a:r>
            <a:r>
              <a:rPr lang="en-US" sz="1600" dirty="0" err="1">
                <a:solidFill>
                  <a:schemeClr val="bg1"/>
                </a:solidFill>
              </a:rPr>
              <a:t>microsoft.github.io</a:t>
            </a:r>
            <a:r>
              <a:rPr lang="en-US" sz="1600" dirty="0">
                <a:solidFill>
                  <a:schemeClr val="bg1"/>
                </a:solidFill>
              </a:rPr>
              <a:t>/</a:t>
            </a:r>
            <a:r>
              <a:rPr lang="en-US" sz="1600" dirty="0" err="1">
                <a:solidFill>
                  <a:schemeClr val="bg1"/>
                </a:solidFill>
              </a:rPr>
              <a:t>graphrag</a:t>
            </a:r>
            <a:endParaRPr lang="en-US" sz="1600" dirty="0">
              <a:solidFill>
                <a:schemeClr val="bg1"/>
              </a:solidFill>
            </a:endParaRPr>
          </a:p>
          <a:p>
            <a:pPr>
              <a:defRPr sz="1100"/>
            </a:pPr>
            <a:r>
              <a:rPr lang="en-US" sz="1600" dirty="0">
                <a:solidFill>
                  <a:schemeClr val="bg1"/>
                </a:solidFill>
              </a:rPr>
              <a:t>[3] Cisco Deep Network         </a:t>
            </a:r>
            <a:r>
              <a:rPr lang="en-US" sz="1600" dirty="0" err="1">
                <a:solidFill>
                  <a:schemeClr val="bg1"/>
                </a:solidFill>
              </a:rPr>
              <a:t>blogs.cisco.com</a:t>
            </a:r>
            <a:r>
              <a:rPr lang="en-US" sz="1600" dirty="0">
                <a:solidFill>
                  <a:schemeClr val="bg1"/>
                </a:solidFill>
              </a:rPr>
              <a:t>/</a:t>
            </a:r>
            <a:r>
              <a:rPr lang="en-US" sz="1600" dirty="0" err="1">
                <a:solidFill>
                  <a:schemeClr val="bg1"/>
                </a:solidFill>
              </a:rPr>
              <a:t>sp</a:t>
            </a:r>
            <a:r>
              <a:rPr lang="en-US" sz="1600" dirty="0">
                <a:solidFill>
                  <a:schemeClr val="bg1"/>
                </a:solidFill>
              </a:rPr>
              <a:t>/revolutionizing-</a:t>
            </a:r>
          </a:p>
          <a:p>
            <a:pPr>
              <a:defRPr sz="1100"/>
            </a:pPr>
            <a:r>
              <a:rPr lang="en-US" sz="1600" dirty="0">
                <a:solidFill>
                  <a:schemeClr val="bg1"/>
                </a:solidFill>
              </a:rPr>
              <a:t>      Troubleshooting            network-troubleshooting</a:t>
            </a:r>
          </a:p>
          <a:p>
            <a:pPr>
              <a:defRPr sz="1100"/>
            </a:pPr>
            <a:r>
              <a:rPr lang="en-US" sz="1600" dirty="0">
                <a:solidFill>
                  <a:schemeClr val="bg1"/>
                </a:solidFill>
              </a:rPr>
              <a:t>[4] Cisco JARVIS               </a:t>
            </a:r>
            <a:r>
              <a:rPr lang="en-US" sz="1600" dirty="0" err="1">
                <a:solidFill>
                  <a:schemeClr val="bg1"/>
                </a:solidFill>
              </a:rPr>
              <a:t>blog.langchain.com</a:t>
            </a:r>
            <a:r>
              <a:rPr lang="en-US" sz="1600" dirty="0">
                <a:solidFill>
                  <a:schemeClr val="bg1"/>
                </a:solidFill>
              </a:rPr>
              <a:t>/cisco-</a:t>
            </a:r>
            <a:r>
              <a:rPr lang="en-US" sz="1600" dirty="0" err="1">
                <a:solidFill>
                  <a:schemeClr val="bg1"/>
                </a:solidFill>
              </a:rPr>
              <a:t>outshift</a:t>
            </a:r>
            <a:endParaRPr lang="en-US" sz="1600" dirty="0">
              <a:solidFill>
                <a:schemeClr val="bg1"/>
              </a:solidFill>
            </a:endParaRPr>
          </a:p>
          <a:p>
            <a:pPr>
              <a:defRPr sz="1100"/>
            </a:pPr>
            <a:r>
              <a:rPr lang="en-US" sz="1600" dirty="0">
                <a:solidFill>
                  <a:schemeClr val="bg1"/>
                </a:solidFill>
              </a:rPr>
              <a:t>[5] Neo4j MCP Server           </a:t>
            </a:r>
            <a:r>
              <a:rPr lang="en-US" sz="1600" dirty="0" err="1">
                <a:solidFill>
                  <a:schemeClr val="bg1"/>
                </a:solidFill>
              </a:rPr>
              <a:t>siliconangle.com</a:t>
            </a:r>
            <a:r>
              <a:rPr lang="en-US" sz="1600" dirty="0">
                <a:solidFill>
                  <a:schemeClr val="bg1"/>
                </a:solidFill>
              </a:rPr>
              <a:t>/2025/10/02/</a:t>
            </a:r>
          </a:p>
          <a:p>
            <a:pPr>
              <a:defRPr sz="1100"/>
            </a:pPr>
            <a:r>
              <a:rPr lang="en-US" sz="1600" dirty="0">
                <a:solidFill>
                  <a:schemeClr val="bg1"/>
                </a:solidFill>
              </a:rPr>
              <a:t>                                 neo4j-launches-agent-builder</a:t>
            </a:r>
          </a:p>
          <a:p>
            <a:pPr>
              <a:defRPr sz="1100"/>
            </a:pPr>
            <a:r>
              <a:rPr lang="en-US" sz="1600" dirty="0">
                <a:solidFill>
                  <a:schemeClr val="bg1"/>
                </a:solidFill>
              </a:rPr>
              <a:t>[6] LinkedIn Knowledge Graph   </a:t>
            </a:r>
            <a:r>
              <a:rPr lang="en-US" sz="1600" dirty="0" err="1">
                <a:solidFill>
                  <a:schemeClr val="bg1"/>
                </a:solidFill>
              </a:rPr>
              <a:t>medium.com</a:t>
            </a:r>
            <a:r>
              <a:rPr lang="en-US" sz="1600" dirty="0">
                <a:solidFill>
                  <a:schemeClr val="bg1"/>
                </a:solidFill>
              </a:rPr>
              <a:t>/@</a:t>
            </a:r>
            <a:r>
              <a:rPr lang="en-US" sz="1600" dirty="0" err="1">
                <a:solidFill>
                  <a:schemeClr val="bg1"/>
                </a:solidFill>
              </a:rPr>
              <a:t>claudiubranzan</a:t>
            </a:r>
            <a:r>
              <a:rPr lang="en-US" sz="1600" dirty="0">
                <a:solidFill>
                  <a:schemeClr val="bg1"/>
                </a:solidFill>
              </a:rPr>
              <a:t>/</a:t>
            </a:r>
          </a:p>
          <a:p>
            <a:pPr>
              <a:defRPr sz="1100"/>
            </a:pPr>
            <a:r>
              <a:rPr lang="en-US" sz="1600" dirty="0">
                <a:solidFill>
                  <a:schemeClr val="bg1"/>
                </a:solidFill>
              </a:rPr>
              <a:t>                                 from-</a:t>
            </a:r>
            <a:r>
              <a:rPr lang="en-US" sz="1600" dirty="0" err="1">
                <a:solidFill>
                  <a:schemeClr val="bg1"/>
                </a:solidFill>
              </a:rPr>
              <a:t>llms</a:t>
            </a:r>
            <a:r>
              <a:rPr lang="en-US" sz="1600" dirty="0">
                <a:solidFill>
                  <a:schemeClr val="bg1"/>
                </a:solidFill>
              </a:rPr>
              <a:t>-to-knowledge-graphs</a:t>
            </a:r>
          </a:p>
          <a:p>
            <a:pPr>
              <a:defRPr sz="1100"/>
            </a:pPr>
            <a:r>
              <a:rPr lang="en-US" sz="1600" dirty="0">
                <a:solidFill>
                  <a:schemeClr val="bg1"/>
                </a:solidFill>
              </a:rPr>
              <a:t>[7] https://</a:t>
            </a:r>
            <a:r>
              <a:rPr lang="en-US" sz="1600" dirty="0" err="1">
                <a:solidFill>
                  <a:schemeClr val="bg1"/>
                </a:solidFill>
              </a:rPr>
              <a:t>github.com</a:t>
            </a:r>
            <a:r>
              <a:rPr lang="en-US" sz="1600" dirty="0">
                <a:solidFill>
                  <a:schemeClr val="bg1"/>
                </a:solidFill>
              </a:rPr>
              <a:t>/</a:t>
            </a:r>
            <a:r>
              <a:rPr lang="en-US" sz="1600" dirty="0" err="1">
                <a:solidFill>
                  <a:schemeClr val="bg1"/>
                </a:solidFill>
              </a:rPr>
              <a:t>modelcontextprotocol</a:t>
            </a:r>
            <a:r>
              <a:rPr lang="en-US" sz="1600" dirty="0">
                <a:solidFill>
                  <a:schemeClr val="bg1"/>
                </a:solidFill>
              </a:rPr>
              <a:t>/servers/tree/main/</a:t>
            </a:r>
            <a:r>
              <a:rPr lang="en-US" sz="1600" dirty="0" err="1">
                <a:solidFill>
                  <a:schemeClr val="bg1"/>
                </a:solidFill>
              </a:rPr>
              <a:t>src</a:t>
            </a:r>
            <a:r>
              <a:rPr lang="en-US" sz="1600" dirty="0">
                <a:solidFill>
                  <a:schemeClr val="bg1"/>
                </a:solidFill>
              </a:rPr>
              <a:t>/memory</a:t>
            </a:r>
          </a:p>
          <a:p>
            <a:pPr lvl="1" defTabSz="912276" fontAlgn="base">
              <a:spcAft>
                <a:spcPts val="1000"/>
              </a:spcAft>
              <a:buClr>
                <a:schemeClr val="bg1"/>
              </a:buClr>
              <a:buSzPct val="100000"/>
            </a:pPr>
            <a:endParaRPr lang="en-US" sz="1600" kern="1200" dirty="0">
              <a:solidFill>
                <a:schemeClr val="bg1"/>
              </a:solidFill>
              <a:latin typeface="+mn-lt"/>
              <a:ea typeface="ＭＳ Ｐゴシック" charset="0"/>
            </a:endParaRPr>
          </a:p>
          <a:p>
            <a:pPr lvl="1" defTabSz="912276" fontAlgn="base">
              <a:spcAft>
                <a:spcPts val="1000"/>
              </a:spcAft>
              <a:buClr>
                <a:schemeClr val="bg1"/>
              </a:buClr>
              <a:buSzPct val="100000"/>
            </a:pPr>
            <a:endParaRPr lang="en-US" sz="1600" kern="1200" dirty="0">
              <a:solidFill>
                <a:schemeClr val="bg1"/>
              </a:solidFill>
              <a:latin typeface="+mn-lt"/>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dirty="0">
              <a:solidFill>
                <a:schemeClr val="bg1"/>
              </a:solidFill>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p:txBody>
      </p:sp>
      <p:pic>
        <p:nvPicPr>
          <p:cNvPr id="4" name="Picture 3" descr="A black and white logo&#10;&#10;AI-generated content may be incorrect.">
            <a:extLst>
              <a:ext uri="{FF2B5EF4-FFF2-40B4-BE49-F238E27FC236}">
                <a16:creationId xmlns:a16="http://schemas.microsoft.com/office/drawing/2014/main" id="{BB627DE4-C575-2BEE-47C1-23A80A612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390" y="4458718"/>
            <a:ext cx="1314000" cy="1226401"/>
          </a:xfrm>
          <a:prstGeom prst="rect">
            <a:avLst/>
          </a:prstGeom>
        </p:spPr>
      </p:pic>
      <p:pic>
        <p:nvPicPr>
          <p:cNvPr id="5" name="Picture 4" descr="A qr code with black squares&#10;&#10;AI-generated content may be incorrect.">
            <a:extLst>
              <a:ext uri="{FF2B5EF4-FFF2-40B4-BE49-F238E27FC236}">
                <a16:creationId xmlns:a16="http://schemas.microsoft.com/office/drawing/2014/main" id="{3260937E-7692-5374-1819-403383AC5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8816" y="1340450"/>
            <a:ext cx="2959149" cy="2959149"/>
          </a:xfrm>
          <a:prstGeom prst="rect">
            <a:avLst/>
          </a:prstGeom>
        </p:spPr>
      </p:pic>
      <p:sp>
        <p:nvSpPr>
          <p:cNvPr id="9" name="TextBox 8">
            <a:extLst>
              <a:ext uri="{FF2B5EF4-FFF2-40B4-BE49-F238E27FC236}">
                <a16:creationId xmlns:a16="http://schemas.microsoft.com/office/drawing/2014/main" id="{8E85491D-D821-B769-03E9-0D1028E23808}"/>
              </a:ext>
            </a:extLst>
          </p:cNvPr>
          <p:cNvSpPr txBox="1"/>
          <p:nvPr/>
        </p:nvSpPr>
        <p:spPr>
          <a:xfrm>
            <a:off x="7551575" y="5705748"/>
            <a:ext cx="6102220" cy="369332"/>
          </a:xfrm>
          <a:prstGeom prst="rect">
            <a:avLst/>
          </a:prstGeom>
          <a:noFill/>
        </p:spPr>
        <p:txBody>
          <a:bodyPr wrap="square">
            <a:spAutoFit/>
          </a:bodyPr>
          <a:lstStyle/>
          <a:p>
            <a:pPr lvl="1" defTabSz="912276" fontAlgn="base">
              <a:spcAft>
                <a:spcPts val="1000"/>
              </a:spcAft>
              <a:buClr>
                <a:schemeClr val="bg1"/>
              </a:buClr>
              <a:buSzPct val="100000"/>
            </a:pPr>
            <a:r>
              <a:rPr lang="en-US" sz="1800" dirty="0">
                <a:solidFill>
                  <a:schemeClr val="bg1"/>
                </a:solidFill>
                <a:ea typeface="ＭＳ Ｐゴシック" charset="0"/>
              </a:rPr>
              <a:t>QR code for  today’s demo</a:t>
            </a:r>
            <a:endParaRPr lang="en-US" sz="1800" kern="1200" dirty="0">
              <a:solidFill>
                <a:schemeClr val="bg1"/>
              </a:solidFill>
              <a:latin typeface="+mn-lt"/>
              <a:ea typeface="ＭＳ Ｐゴシック" charset="0"/>
            </a:endParaRPr>
          </a:p>
        </p:txBody>
      </p:sp>
    </p:spTree>
    <p:extLst>
      <p:ext uri="{BB962C8B-B14F-4D97-AF65-F5344CB8AC3E}">
        <p14:creationId xmlns:p14="http://schemas.microsoft.com/office/powerpoint/2010/main" val="358232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0443B82-3FD7-A6A3-600D-27DD87E9BE12}"/>
              </a:ext>
            </a:extLst>
          </p:cNvPr>
          <p:cNvSpPr>
            <a:spLocks noGrp="1"/>
          </p:cNvSpPr>
          <p:nvPr>
            <p:ph type="title"/>
          </p:nvPr>
        </p:nvSpPr>
        <p:spPr/>
        <p:txBody>
          <a:bodyPr tIns="0" anchor="t" anchorCtr="0"/>
          <a:lstStyle/>
          <a:p>
            <a:r>
              <a:rPr lang="en-US" dirty="0"/>
              <a:t>Agenda</a:t>
            </a:r>
          </a:p>
        </p:txBody>
      </p:sp>
      <p:sp>
        <p:nvSpPr>
          <p:cNvPr id="12" name="Text Placeholder 11">
            <a:extLst>
              <a:ext uri="{FF2B5EF4-FFF2-40B4-BE49-F238E27FC236}">
                <a16:creationId xmlns:a16="http://schemas.microsoft.com/office/drawing/2014/main" id="{43E6DEE7-1C59-3B54-EB23-DCBCB2B0D0FB}"/>
              </a:ext>
            </a:extLst>
          </p:cNvPr>
          <p:cNvSpPr>
            <a:spLocks noGrp="1"/>
          </p:cNvSpPr>
          <p:nvPr>
            <p:ph type="body" sz="quarter" idx="20"/>
          </p:nvPr>
        </p:nvSpPr>
        <p:spPr/>
        <p:txBody>
          <a:bodyPr/>
          <a:lstStyle/>
          <a:p>
            <a:r>
              <a:rPr lang="en-US" dirty="0"/>
              <a:t>01</a:t>
            </a:r>
          </a:p>
        </p:txBody>
      </p:sp>
      <p:sp>
        <p:nvSpPr>
          <p:cNvPr id="15" name="Text Placeholder 14">
            <a:extLst>
              <a:ext uri="{FF2B5EF4-FFF2-40B4-BE49-F238E27FC236}">
                <a16:creationId xmlns:a16="http://schemas.microsoft.com/office/drawing/2014/main" id="{3C947C27-4B3E-E3EE-FAFE-DB550BD5803E}"/>
              </a:ext>
            </a:extLst>
          </p:cNvPr>
          <p:cNvSpPr>
            <a:spLocks noGrp="1"/>
          </p:cNvSpPr>
          <p:nvPr>
            <p:ph type="body" sz="quarter" idx="18"/>
          </p:nvPr>
        </p:nvSpPr>
        <p:spPr/>
        <p:txBody>
          <a:bodyPr/>
          <a:lstStyle/>
          <a:p>
            <a:r>
              <a:rPr lang="en-US" dirty="0"/>
              <a:t>The Year of MCP and  AGNTCY</a:t>
            </a:r>
          </a:p>
        </p:txBody>
      </p:sp>
      <p:sp>
        <p:nvSpPr>
          <p:cNvPr id="25" name="Text Placeholder 11">
            <a:extLst>
              <a:ext uri="{FF2B5EF4-FFF2-40B4-BE49-F238E27FC236}">
                <a16:creationId xmlns:a16="http://schemas.microsoft.com/office/drawing/2014/main" id="{6A67AE9A-8CC6-3FAC-19BD-9D1BC3EBA8A5}"/>
              </a:ext>
            </a:extLst>
          </p:cNvPr>
          <p:cNvSpPr txBox="1">
            <a:spLocks/>
          </p:cNvSpPr>
          <p:nvPr/>
        </p:nvSpPr>
        <p:spPr>
          <a:xfrm>
            <a:off x="5208588" y="1342753"/>
            <a:ext cx="550862" cy="365125"/>
          </a:xfrm>
          <a:prstGeom prst="rect">
            <a:avLst/>
          </a:prstGeom>
          <a:noFill/>
        </p:spPr>
        <p:txBody>
          <a:bodyPr vert="horz" lIns="0" tIns="0" rIns="0" bIns="0" rtlCol="0" anchor="t" anchorCtr="0">
            <a:noAutofit/>
          </a:bodyPr>
          <a:lstStyle>
            <a:lvl1pPr mar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defRPr kumimoji="0" lang="en-US" sz="3200" b="0" i="0" u="none" strike="noStrike" kern="1200" cap="none" spc="27" normalizeH="0" baseline="0" dirty="0" smtClean="0">
                <a:ln>
                  <a:noFill/>
                </a:ln>
                <a:solidFill>
                  <a:schemeClr val="bg2">
                    <a:lumMod val="60000"/>
                    <a:lumOff val="40000"/>
                  </a:schemeClr>
                </a:solidFill>
                <a:effectLst/>
                <a:uLnTx/>
                <a:uFillTx/>
                <a:latin typeface="+mj-lt"/>
                <a:ea typeface="ＭＳ Ｐゴシック" charset="0"/>
                <a:cs typeface="CiscoSansTT Light" panose="020B0503020201020303" pitchFamily="34" charset="0"/>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dirty="0">
                <a:solidFill>
                  <a:schemeClr val="tx2">
                    <a:lumMod val="60000"/>
                    <a:lumOff val="40000"/>
                  </a:schemeClr>
                </a:solidFill>
              </a:rPr>
              <a:t>02</a:t>
            </a:r>
          </a:p>
        </p:txBody>
      </p:sp>
      <p:sp>
        <p:nvSpPr>
          <p:cNvPr id="26" name="Text Placeholder 14">
            <a:extLst>
              <a:ext uri="{FF2B5EF4-FFF2-40B4-BE49-F238E27FC236}">
                <a16:creationId xmlns:a16="http://schemas.microsoft.com/office/drawing/2014/main" id="{EB58D66F-EEA6-C098-8889-30573284AE55}"/>
              </a:ext>
            </a:extLst>
          </p:cNvPr>
          <p:cNvSpPr txBox="1">
            <a:spLocks/>
          </p:cNvSpPr>
          <p:nvPr/>
        </p:nvSpPr>
        <p:spPr>
          <a:xfrm>
            <a:off x="6184900" y="1342753"/>
            <a:ext cx="5683250" cy="365125"/>
          </a:xfrm>
          <a:prstGeom prst="rect">
            <a:avLst/>
          </a:prstGeom>
          <a:noFill/>
        </p:spPr>
        <p:txBody>
          <a:bodyPr vert="horz" lIns="0" tIns="0" rIns="0" bIns="0" rtlCol="0" anchor="t" anchorCtr="0">
            <a:noAutofit/>
          </a:bodyPr>
          <a:lstStyle>
            <a:lvl1pPr marL="0" indent="0" algn="l" defTabSz="912276" rtl="0" eaLnBrk="1" fontAlgn="base" hangingPunct="1">
              <a:lnSpc>
                <a:spcPct val="10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dirty="0"/>
              <a:t>The Issue with </a:t>
            </a:r>
            <a:r>
              <a:rPr lang="en-US" dirty="0" err="1"/>
              <a:t>coffeeAGNTCY</a:t>
            </a:r>
            <a:r>
              <a:rPr lang="en-US" dirty="0"/>
              <a:t> V1</a:t>
            </a:r>
          </a:p>
        </p:txBody>
      </p:sp>
      <p:sp>
        <p:nvSpPr>
          <p:cNvPr id="27" name="Text Placeholder 11">
            <a:extLst>
              <a:ext uri="{FF2B5EF4-FFF2-40B4-BE49-F238E27FC236}">
                <a16:creationId xmlns:a16="http://schemas.microsoft.com/office/drawing/2014/main" id="{CE49596C-A70F-68F3-ED2C-1B8FD810A32A}"/>
              </a:ext>
            </a:extLst>
          </p:cNvPr>
          <p:cNvSpPr txBox="1">
            <a:spLocks/>
          </p:cNvSpPr>
          <p:nvPr/>
        </p:nvSpPr>
        <p:spPr>
          <a:xfrm>
            <a:off x="5208588" y="2444705"/>
            <a:ext cx="550862" cy="365125"/>
          </a:xfrm>
          <a:prstGeom prst="rect">
            <a:avLst/>
          </a:prstGeom>
          <a:noFill/>
        </p:spPr>
        <p:txBody>
          <a:bodyPr vert="horz" lIns="0" tIns="0" rIns="0" bIns="0" rtlCol="0" anchor="t" anchorCtr="0">
            <a:noAutofit/>
          </a:bodyPr>
          <a:lstStyle>
            <a:lvl1pPr mar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defRPr kumimoji="0" lang="en-US" sz="3200" b="0" i="0" u="none" strike="noStrike" kern="1200" cap="none" spc="27" normalizeH="0" baseline="0" dirty="0" smtClean="0">
                <a:ln>
                  <a:noFill/>
                </a:ln>
                <a:solidFill>
                  <a:schemeClr val="bg2">
                    <a:lumMod val="60000"/>
                    <a:lumOff val="40000"/>
                  </a:schemeClr>
                </a:solidFill>
                <a:effectLst/>
                <a:uLnTx/>
                <a:uFillTx/>
                <a:latin typeface="+mj-lt"/>
                <a:ea typeface="ＭＳ Ｐゴシック" charset="0"/>
                <a:cs typeface="CiscoSansTT Light" panose="020B0503020201020303" pitchFamily="34" charset="0"/>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dirty="0">
                <a:solidFill>
                  <a:schemeClr val="tx2">
                    <a:lumMod val="60000"/>
                    <a:lumOff val="40000"/>
                  </a:schemeClr>
                </a:solidFill>
              </a:rPr>
              <a:t>03</a:t>
            </a:r>
          </a:p>
        </p:txBody>
      </p:sp>
      <p:sp>
        <p:nvSpPr>
          <p:cNvPr id="28" name="Text Placeholder 14">
            <a:extLst>
              <a:ext uri="{FF2B5EF4-FFF2-40B4-BE49-F238E27FC236}">
                <a16:creationId xmlns:a16="http://schemas.microsoft.com/office/drawing/2014/main" id="{E3DC1E3C-25E2-4679-F436-61EE0B4F291E}"/>
              </a:ext>
            </a:extLst>
          </p:cNvPr>
          <p:cNvSpPr txBox="1">
            <a:spLocks/>
          </p:cNvSpPr>
          <p:nvPr/>
        </p:nvSpPr>
        <p:spPr>
          <a:xfrm>
            <a:off x="6184900" y="2444705"/>
            <a:ext cx="5683250" cy="365125"/>
          </a:xfrm>
          <a:prstGeom prst="rect">
            <a:avLst/>
          </a:prstGeom>
          <a:noFill/>
        </p:spPr>
        <p:txBody>
          <a:bodyPr vert="horz" lIns="0" tIns="0" rIns="0" bIns="0" rtlCol="0" anchor="t" anchorCtr="0">
            <a:noAutofit/>
          </a:bodyPr>
          <a:lstStyle>
            <a:lvl1pPr marL="0" indent="0" algn="l" defTabSz="912276" rtl="0" eaLnBrk="1" fontAlgn="base" hangingPunct="1">
              <a:lnSpc>
                <a:spcPct val="10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dirty="0"/>
              <a:t>The Power of Graphs!</a:t>
            </a:r>
          </a:p>
        </p:txBody>
      </p:sp>
      <p:sp>
        <p:nvSpPr>
          <p:cNvPr id="29" name="Text Placeholder 11">
            <a:extLst>
              <a:ext uri="{FF2B5EF4-FFF2-40B4-BE49-F238E27FC236}">
                <a16:creationId xmlns:a16="http://schemas.microsoft.com/office/drawing/2014/main" id="{F9CEE4E2-9748-97E6-C8CA-AE43D972EEF6}"/>
              </a:ext>
            </a:extLst>
          </p:cNvPr>
          <p:cNvSpPr txBox="1">
            <a:spLocks/>
          </p:cNvSpPr>
          <p:nvPr/>
        </p:nvSpPr>
        <p:spPr>
          <a:xfrm>
            <a:off x="5208588" y="3063875"/>
            <a:ext cx="550862" cy="365125"/>
          </a:xfrm>
          <a:prstGeom prst="rect">
            <a:avLst/>
          </a:prstGeom>
          <a:noFill/>
        </p:spPr>
        <p:txBody>
          <a:bodyPr vert="horz" lIns="0" tIns="0" rIns="0" bIns="0" rtlCol="0" anchor="t" anchorCtr="0">
            <a:noAutofit/>
          </a:bodyPr>
          <a:lstStyle>
            <a:lvl1pPr mar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defRPr kumimoji="0" lang="en-US" sz="3200" b="0" i="0" u="none" strike="noStrike" kern="1200" cap="none" spc="27" normalizeH="0" baseline="0" dirty="0" smtClean="0">
                <a:ln>
                  <a:noFill/>
                </a:ln>
                <a:solidFill>
                  <a:schemeClr val="bg2">
                    <a:lumMod val="60000"/>
                    <a:lumOff val="40000"/>
                  </a:schemeClr>
                </a:solidFill>
                <a:effectLst/>
                <a:uLnTx/>
                <a:uFillTx/>
                <a:latin typeface="+mj-lt"/>
                <a:ea typeface="ＭＳ Ｐゴシック" charset="0"/>
                <a:cs typeface="CiscoSansTT Light" panose="020B0503020201020303" pitchFamily="34" charset="0"/>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dirty="0">
                <a:solidFill>
                  <a:schemeClr val="tx2">
                    <a:lumMod val="60000"/>
                    <a:lumOff val="40000"/>
                  </a:schemeClr>
                </a:solidFill>
              </a:rPr>
              <a:t>04</a:t>
            </a:r>
          </a:p>
        </p:txBody>
      </p:sp>
      <p:sp>
        <p:nvSpPr>
          <p:cNvPr id="30" name="Text Placeholder 14">
            <a:extLst>
              <a:ext uri="{FF2B5EF4-FFF2-40B4-BE49-F238E27FC236}">
                <a16:creationId xmlns:a16="http://schemas.microsoft.com/office/drawing/2014/main" id="{78C6708E-F842-8702-8210-325D0E01D0E0}"/>
              </a:ext>
            </a:extLst>
          </p:cNvPr>
          <p:cNvSpPr txBox="1">
            <a:spLocks/>
          </p:cNvSpPr>
          <p:nvPr/>
        </p:nvSpPr>
        <p:spPr>
          <a:xfrm>
            <a:off x="6184900" y="3063875"/>
            <a:ext cx="5683250" cy="365125"/>
          </a:xfrm>
          <a:prstGeom prst="rect">
            <a:avLst/>
          </a:prstGeom>
          <a:noFill/>
        </p:spPr>
        <p:txBody>
          <a:bodyPr vert="horz" lIns="0" tIns="0" rIns="0" bIns="0" rtlCol="0" anchor="t" anchorCtr="0">
            <a:noAutofit/>
          </a:bodyPr>
          <a:lstStyle>
            <a:lvl1pPr marL="0" indent="0" algn="l" defTabSz="912276" rtl="0" eaLnBrk="1" fontAlgn="base" hangingPunct="1">
              <a:lnSpc>
                <a:spcPct val="10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pt-BR" dirty="0" err="1"/>
              <a:t>How</a:t>
            </a:r>
            <a:r>
              <a:rPr lang="pt-BR" dirty="0"/>
              <a:t> </a:t>
            </a:r>
            <a:r>
              <a:rPr lang="pt-BR" dirty="0" err="1"/>
              <a:t>to</a:t>
            </a:r>
            <a:r>
              <a:rPr lang="pt-BR" dirty="0"/>
              <a:t> Build </a:t>
            </a:r>
            <a:r>
              <a:rPr lang="pt-BR" dirty="0" err="1"/>
              <a:t>On</a:t>
            </a:r>
            <a:r>
              <a:rPr lang="pt-BR" dirty="0"/>
              <a:t> </a:t>
            </a:r>
            <a:r>
              <a:rPr lang="pt-BR" dirty="0" err="1"/>
              <a:t>This</a:t>
            </a:r>
            <a:endParaRPr lang="en-US" dirty="0"/>
          </a:p>
        </p:txBody>
      </p:sp>
    </p:spTree>
    <p:extLst>
      <p:ext uri="{BB962C8B-B14F-4D97-AF65-F5344CB8AC3E}">
        <p14:creationId xmlns:p14="http://schemas.microsoft.com/office/powerpoint/2010/main" val="133052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88298-827B-7F71-6BF1-6795EACCFC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E760ECE-04EE-2F8D-7EDA-8161EE20CC80}"/>
              </a:ext>
            </a:extLst>
          </p:cNvPr>
          <p:cNvSpPr>
            <a:spLocks noGrp="1"/>
          </p:cNvSpPr>
          <p:nvPr>
            <p:ph type="title"/>
          </p:nvPr>
        </p:nvSpPr>
        <p:spPr>
          <a:xfrm>
            <a:off x="307825" y="2223647"/>
            <a:ext cx="3741888" cy="2410706"/>
          </a:xfrm>
        </p:spPr>
        <p:txBody>
          <a:bodyPr/>
          <a:lstStyle/>
          <a:p>
            <a:pPr algn="l"/>
            <a:r>
              <a:rPr lang="en-US" sz="4000" dirty="0"/>
              <a:t>The Year of MCP - 2025</a:t>
            </a:r>
            <a:br>
              <a:rPr lang="en-US" sz="3200" dirty="0">
                <a:solidFill>
                  <a:schemeClr val="bg1"/>
                </a:solidFill>
                <a:latin typeface="+mj-lt"/>
                <a:cs typeface="CiscoSansTT Thin" charset="0"/>
              </a:rPr>
            </a:br>
            <a:br>
              <a:rPr lang="en-US" sz="2000" dirty="0">
                <a:solidFill>
                  <a:schemeClr val="bg1"/>
                </a:solidFill>
                <a:latin typeface="+mj-lt"/>
                <a:cs typeface="CiscoSansTT Thin" charset="0"/>
              </a:rPr>
            </a:br>
            <a:endParaRPr lang="en-US" dirty="0"/>
          </a:p>
        </p:txBody>
      </p:sp>
      <p:sp>
        <p:nvSpPr>
          <p:cNvPr id="5" name="Rectangle 4">
            <a:extLst>
              <a:ext uri="{FF2B5EF4-FFF2-40B4-BE49-F238E27FC236}">
                <a16:creationId xmlns:a16="http://schemas.microsoft.com/office/drawing/2014/main" id="{E00182C2-A202-680B-E12A-F0A774F8B510}"/>
              </a:ext>
            </a:extLst>
          </p:cNvPr>
          <p:cNvSpPr>
            <a:spLocks/>
          </p:cNvSpPr>
          <p:nvPr/>
        </p:nvSpPr>
        <p:spPr bwMode="ltGray">
          <a:xfrm>
            <a:off x="323850" y="6448930"/>
            <a:ext cx="3285935" cy="409069"/>
          </a:xfrm>
          <a:prstGeom prst="rect">
            <a:avLst/>
          </a:prstGeom>
          <a:noFill/>
          <a:ln w="9525">
            <a:noFill/>
            <a:miter lim="800000"/>
            <a:headEnd/>
            <a:tailEnd/>
          </a:ln>
          <a:effectLst/>
        </p:spPr>
        <p:txBody>
          <a:bodyPr wrap="square" lIns="0" tIns="0" rIns="0" bIns="0" anchor="t" anchorCtr="0">
            <a:noAutofit/>
          </a:bodyPr>
          <a:lstStyle/>
          <a:p>
            <a:pPr marL="0" marR="0" lvl="0" indent="0" algn="l" defTabSz="814318"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mn-lt"/>
                <a:ea typeface="ＭＳ Ｐゴシック" charset="0"/>
                <a:cs typeface="CiscoSansTT Light" panose="020B0503020201020303" pitchFamily="34" charset="0"/>
              </a:rPr>
              <a:t>© 2025 Cisco and/or its affiliates. All rights reserved.</a:t>
            </a:r>
          </a:p>
        </p:txBody>
      </p:sp>
      <p:pic>
        <p:nvPicPr>
          <p:cNvPr id="6" name="Picture 7" descr="Cisco Logo">
            <a:extLst>
              <a:ext uri="{FF2B5EF4-FFF2-40B4-BE49-F238E27FC236}">
                <a16:creationId xmlns:a16="http://schemas.microsoft.com/office/drawing/2014/main" id="{E9FB737D-7E97-0AE1-C22F-DD0AAB38717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1520088" y="6354445"/>
            <a:ext cx="348061" cy="182880"/>
          </a:xfrm>
          <a:prstGeom prst="rect">
            <a:avLst/>
          </a:prstGeom>
        </p:spPr>
      </p:pic>
      <p:pic>
        <p:nvPicPr>
          <p:cNvPr id="3" name="Picture 2" descr="A screenshot of a application&#10;&#10;AI-generated content may be incorrect.">
            <a:extLst>
              <a:ext uri="{FF2B5EF4-FFF2-40B4-BE49-F238E27FC236}">
                <a16:creationId xmlns:a16="http://schemas.microsoft.com/office/drawing/2014/main" id="{10F5DF5B-B7E6-89DC-D824-08B54B90A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6443" y="857885"/>
            <a:ext cx="8855557" cy="5142230"/>
          </a:xfrm>
          <a:prstGeom prst="rect">
            <a:avLst/>
          </a:prstGeom>
        </p:spPr>
      </p:pic>
      <p:pic>
        <p:nvPicPr>
          <p:cNvPr id="2" name="Picture 2" descr="MCP for DevOps - Series Opener and MCP Architecture Intro - Cisco Blogs">
            <a:extLst>
              <a:ext uri="{FF2B5EF4-FFF2-40B4-BE49-F238E27FC236}">
                <a16:creationId xmlns:a16="http://schemas.microsoft.com/office/drawing/2014/main" id="{457C7743-E510-2AFF-A6BE-4C0FC390C0AC}"/>
              </a:ext>
            </a:extLst>
          </p:cNvPr>
          <p:cNvPicPr>
            <a:picLocks noGrp="1" noChangeAspect="1" noChangeArrowheads="1"/>
          </p:cNvPicPr>
          <p:nvPr>
            <p:ph type="pic" sz="quarter" idx="12"/>
          </p:nvPr>
        </p:nvPicPr>
        <p:blipFill>
          <a:blip r:embed="rId6">
            <a:extLst>
              <a:ext uri="{28A0092B-C50C-407E-A947-70E740481C1C}">
                <a14:useLocalDpi xmlns:a14="http://schemas.microsoft.com/office/drawing/2010/main" val="0"/>
              </a:ext>
            </a:extLst>
          </a:blip>
          <a:srcRect t="7813" b="7813"/>
          <a:stretch>
            <a:fillRect/>
          </a:stretch>
        </p:blipFill>
        <p:spPr bwMode="auto">
          <a:xfrm>
            <a:off x="3336443" y="746129"/>
            <a:ext cx="8855557" cy="525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69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120E1-D3DA-DD47-5C84-EDC544B42D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4B4463-6EC4-5063-EFBD-AED8A0EE53FB}"/>
              </a:ext>
            </a:extLst>
          </p:cNvPr>
          <p:cNvSpPr>
            <a:spLocks noGrp="1"/>
          </p:cNvSpPr>
          <p:nvPr>
            <p:ph type="title"/>
          </p:nvPr>
        </p:nvSpPr>
        <p:spPr>
          <a:xfrm>
            <a:off x="307825" y="2223647"/>
            <a:ext cx="3741888" cy="2410706"/>
          </a:xfrm>
        </p:spPr>
        <p:txBody>
          <a:bodyPr/>
          <a:lstStyle/>
          <a:p>
            <a:pPr algn="l"/>
            <a:r>
              <a:rPr lang="en-US" sz="4000" dirty="0">
                <a:solidFill>
                  <a:schemeClr val="bg1"/>
                </a:solidFill>
                <a:latin typeface="+mj-lt"/>
                <a:cs typeface="CiscoSansTT Thin" charset="0"/>
              </a:rPr>
              <a:t>The Year of</a:t>
            </a:r>
            <a:br>
              <a:rPr lang="en-US" sz="3200" dirty="0">
                <a:solidFill>
                  <a:schemeClr val="bg1"/>
                </a:solidFill>
                <a:latin typeface="+mj-lt"/>
                <a:cs typeface="CiscoSansTT Thin" charset="0"/>
              </a:rPr>
            </a:br>
            <a:br>
              <a:rPr lang="en-US" sz="2000" dirty="0">
                <a:solidFill>
                  <a:schemeClr val="bg1"/>
                </a:solidFill>
                <a:latin typeface="+mj-lt"/>
                <a:cs typeface="CiscoSansTT Thin" charset="0"/>
              </a:rPr>
            </a:br>
            <a:endParaRPr lang="en-US" dirty="0"/>
          </a:p>
        </p:txBody>
      </p:sp>
      <p:sp>
        <p:nvSpPr>
          <p:cNvPr id="5" name="Rectangle 4">
            <a:extLst>
              <a:ext uri="{FF2B5EF4-FFF2-40B4-BE49-F238E27FC236}">
                <a16:creationId xmlns:a16="http://schemas.microsoft.com/office/drawing/2014/main" id="{40760208-65BE-9A2B-F938-141FEDE32862}"/>
              </a:ext>
            </a:extLst>
          </p:cNvPr>
          <p:cNvSpPr>
            <a:spLocks/>
          </p:cNvSpPr>
          <p:nvPr/>
        </p:nvSpPr>
        <p:spPr bwMode="ltGray">
          <a:xfrm>
            <a:off x="323850" y="6448930"/>
            <a:ext cx="3285935" cy="409069"/>
          </a:xfrm>
          <a:prstGeom prst="rect">
            <a:avLst/>
          </a:prstGeom>
          <a:noFill/>
          <a:ln w="9525">
            <a:noFill/>
            <a:miter lim="800000"/>
            <a:headEnd/>
            <a:tailEnd/>
          </a:ln>
          <a:effectLst/>
        </p:spPr>
        <p:txBody>
          <a:bodyPr wrap="square" lIns="0" tIns="0" rIns="0" bIns="0" anchor="t" anchorCtr="0">
            <a:noAutofit/>
          </a:bodyPr>
          <a:lstStyle/>
          <a:p>
            <a:pPr marL="0" marR="0" lvl="0" indent="0" algn="l" defTabSz="814318"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mn-lt"/>
                <a:ea typeface="ＭＳ Ｐゴシック" charset="0"/>
                <a:cs typeface="CiscoSansTT Light" panose="020B0503020201020303" pitchFamily="34" charset="0"/>
              </a:rPr>
              <a:t>© 2025 Cisco and/or its affiliates. All rights reserved.</a:t>
            </a:r>
          </a:p>
        </p:txBody>
      </p:sp>
      <p:pic>
        <p:nvPicPr>
          <p:cNvPr id="6" name="Picture 7" descr="Cisco Logo">
            <a:extLst>
              <a:ext uri="{FF2B5EF4-FFF2-40B4-BE49-F238E27FC236}">
                <a16:creationId xmlns:a16="http://schemas.microsoft.com/office/drawing/2014/main" id="{0955D6C7-8127-3F8D-3169-10DB40896B0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1520088" y="6354445"/>
            <a:ext cx="348061" cy="182880"/>
          </a:xfrm>
          <a:prstGeom prst="rect">
            <a:avLst/>
          </a:prstGeom>
        </p:spPr>
      </p:pic>
      <p:pic>
        <p:nvPicPr>
          <p:cNvPr id="3" name="Picture 2" descr="A screenshot of a application&#10;&#10;AI-generated content may be incorrect.">
            <a:extLst>
              <a:ext uri="{FF2B5EF4-FFF2-40B4-BE49-F238E27FC236}">
                <a16:creationId xmlns:a16="http://schemas.microsoft.com/office/drawing/2014/main" id="{B97C3F8F-A843-E438-3FBB-65F020D4C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6443" y="857885"/>
            <a:ext cx="8855557" cy="5142230"/>
          </a:xfrm>
          <a:prstGeom prst="rect">
            <a:avLst/>
          </a:prstGeom>
        </p:spPr>
      </p:pic>
      <p:pic>
        <p:nvPicPr>
          <p:cNvPr id="4098" name="Picture 2" descr="Progress in Agentic AI Communication Protocols">
            <a:extLst>
              <a:ext uri="{FF2B5EF4-FFF2-40B4-BE49-F238E27FC236}">
                <a16:creationId xmlns:a16="http://schemas.microsoft.com/office/drawing/2014/main" id="{5E6E432B-DF51-D0C5-F53D-45BF0BDEC9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21691"/>
            <a:ext cx="3310553" cy="1054782"/>
          </a:xfrm>
          <a:prstGeom prst="rect">
            <a:avLst/>
          </a:prstGeom>
          <a:noFill/>
          <a:extLst>
            <a:ext uri="{909E8E84-426E-40DD-AFC4-6F175D3DCCD1}">
              <a14:hiddenFill xmlns:a14="http://schemas.microsoft.com/office/drawing/2010/main">
                <a:solidFill>
                  <a:srgbClr val="FFFFFF"/>
                </a:solidFill>
              </a14:hiddenFill>
            </a:ext>
          </a:extLst>
        </p:spPr>
      </p:pic>
      <p:sp>
        <p:nvSpPr>
          <p:cNvPr id="12" name="Picture Placeholder 11">
            <a:extLst>
              <a:ext uri="{FF2B5EF4-FFF2-40B4-BE49-F238E27FC236}">
                <a16:creationId xmlns:a16="http://schemas.microsoft.com/office/drawing/2014/main" id="{935C71F1-5229-B12B-F75F-795AF60FF294}"/>
              </a:ext>
            </a:extLst>
          </p:cNvPr>
          <p:cNvSpPr>
            <a:spLocks noGrp="1"/>
          </p:cNvSpPr>
          <p:nvPr>
            <p:ph type="pic" sz="quarter" idx="12"/>
          </p:nvPr>
        </p:nvSpPr>
        <p:spPr/>
        <p:txBody>
          <a:bodyPr/>
          <a:lstStyle/>
          <a:p>
            <a:endParaRPr lang="en-US" dirty="0"/>
          </a:p>
        </p:txBody>
      </p:sp>
    </p:spTree>
    <p:extLst>
      <p:ext uri="{BB962C8B-B14F-4D97-AF65-F5344CB8AC3E}">
        <p14:creationId xmlns:p14="http://schemas.microsoft.com/office/powerpoint/2010/main" val="347886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619C3-E9C8-2E24-F4C2-FCBA50B4EE8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4FE6EEE7-D748-A38B-F6BD-F5D82A52C2FB}"/>
              </a:ext>
            </a:extLst>
          </p:cNvPr>
          <p:cNvSpPr>
            <a:spLocks noGrp="1"/>
          </p:cNvSpPr>
          <p:nvPr>
            <p:ph type="body" sz="quarter" idx="12"/>
          </p:nvPr>
        </p:nvSpPr>
        <p:spPr/>
        <p:txBody>
          <a:bodyPr/>
          <a:lstStyle/>
          <a:p>
            <a:r>
              <a:rPr lang="en-US" dirty="0"/>
              <a:t>The Year of MCP</a:t>
            </a:r>
          </a:p>
        </p:txBody>
      </p:sp>
      <p:sp>
        <p:nvSpPr>
          <p:cNvPr id="3" name="Title 2">
            <a:extLst>
              <a:ext uri="{FF2B5EF4-FFF2-40B4-BE49-F238E27FC236}">
                <a16:creationId xmlns:a16="http://schemas.microsoft.com/office/drawing/2014/main" id="{1EA31640-44CB-8B0E-E6CE-7CB481E74337}"/>
              </a:ext>
            </a:extLst>
          </p:cNvPr>
          <p:cNvSpPr>
            <a:spLocks noGrp="1"/>
          </p:cNvSpPr>
          <p:nvPr>
            <p:ph type="title"/>
          </p:nvPr>
        </p:nvSpPr>
        <p:spPr>
          <a:xfrm>
            <a:off x="323850" y="622300"/>
            <a:ext cx="5281613" cy="2181225"/>
          </a:xfrm>
        </p:spPr>
        <p:txBody>
          <a:bodyPr/>
          <a:lstStyle/>
          <a:p>
            <a:r>
              <a:rPr lang="en-US" dirty="0" err="1"/>
              <a:t>CoffeeAGNTCY</a:t>
            </a:r>
            <a:r>
              <a:rPr lang="en-US" dirty="0"/>
              <a:t> (</a:t>
            </a:r>
            <a:r>
              <a:rPr lang="en-US" dirty="0" err="1"/>
              <a:t>lungo</a:t>
            </a:r>
            <a:r>
              <a:rPr lang="en-US" dirty="0"/>
              <a:t>)</a:t>
            </a:r>
          </a:p>
        </p:txBody>
      </p:sp>
      <p:sp>
        <p:nvSpPr>
          <p:cNvPr id="11" name="TextBox 10">
            <a:extLst>
              <a:ext uri="{FF2B5EF4-FFF2-40B4-BE49-F238E27FC236}">
                <a16:creationId xmlns:a16="http://schemas.microsoft.com/office/drawing/2014/main" id="{7569ADA8-20B7-C47B-2B97-EC26C755D51F}"/>
              </a:ext>
            </a:extLst>
          </p:cNvPr>
          <p:cNvSpPr txBox="1"/>
          <p:nvPr/>
        </p:nvSpPr>
        <p:spPr>
          <a:xfrm>
            <a:off x="323850" y="1066800"/>
            <a:ext cx="5535774" cy="4678204"/>
          </a:xfrm>
          <a:prstGeom prst="rect">
            <a:avLst/>
          </a:prstGeom>
          <a:noFill/>
        </p:spPr>
        <p:txBody>
          <a:bodyPr wrap="square" lIns="0" tIns="0" rIns="0" bIns="0" rtlCol="0">
            <a:spAutoFit/>
          </a:bodyPr>
          <a:lstStyle/>
          <a:p>
            <a:endParaRPr lang="en-US" dirty="0">
              <a:solidFill>
                <a:schemeClr val="bg1"/>
              </a:solidFill>
            </a:endParaRPr>
          </a:p>
          <a:p>
            <a:r>
              <a:rPr lang="en-US" dirty="0">
                <a:solidFill>
                  <a:schemeClr val="bg1"/>
                </a:solidFill>
              </a:rPr>
              <a:t>How do agents communicate?</a:t>
            </a:r>
          </a:p>
          <a:p>
            <a:r>
              <a:rPr lang="en-US" dirty="0">
                <a:solidFill>
                  <a:schemeClr val="bg1"/>
                </a:solidFill>
              </a:rPr>
              <a:t>        *Agents are structured with </a:t>
            </a:r>
            <a:r>
              <a:rPr lang="en-US" dirty="0" err="1">
                <a:solidFill>
                  <a:schemeClr val="bg1"/>
                </a:solidFill>
              </a:rPr>
              <a:t>LangGraph</a:t>
            </a:r>
            <a:endParaRPr lang="en-US" dirty="0">
              <a:solidFill>
                <a:schemeClr val="bg1"/>
              </a:solidFill>
            </a:endParaRPr>
          </a:p>
          <a:p>
            <a:pPr lvl="1"/>
            <a:r>
              <a:rPr lang="en-US" dirty="0">
                <a:solidFill>
                  <a:schemeClr val="bg1"/>
                </a:solidFill>
              </a:rPr>
              <a:t>  * A2A (Agent-to-Agent) over SLIM (Secure Low Latency Messaging) transport</a:t>
            </a:r>
          </a:p>
          <a:p>
            <a:pPr lvl="1"/>
            <a:r>
              <a:rPr lang="en-US" dirty="0">
                <a:solidFill>
                  <a:schemeClr val="bg1"/>
                </a:solidFill>
              </a:rPr>
              <a:t>  * Pub/sub for broadcasts, request-response for direct calls</a:t>
            </a:r>
          </a:p>
          <a:p>
            <a:pPr lvl="1"/>
            <a:r>
              <a:rPr lang="en-US" dirty="0">
                <a:solidFill>
                  <a:schemeClr val="bg1"/>
                </a:solidFill>
              </a:rPr>
              <a:t>  * Colombia farm: A2A server AND MCP client</a:t>
            </a:r>
          </a:p>
          <a:p>
            <a:endParaRPr lang="en-US" dirty="0">
              <a:solidFill>
                <a:schemeClr val="bg1"/>
              </a:solidFill>
            </a:endParaRPr>
          </a:p>
          <a:p>
            <a:r>
              <a:rPr lang="en-US" dirty="0">
                <a:solidFill>
                  <a:schemeClr val="bg1"/>
                </a:solidFill>
              </a:rPr>
              <a:t>MCP Servers in the repo:</a:t>
            </a:r>
          </a:p>
          <a:p>
            <a:pPr lvl="1"/>
            <a:r>
              <a:rPr lang="en-US" dirty="0">
                <a:solidFill>
                  <a:schemeClr val="bg1"/>
                </a:solidFill>
              </a:rPr>
              <a:t>  * </a:t>
            </a:r>
            <a:r>
              <a:rPr lang="en-US" dirty="0" err="1">
                <a:solidFill>
                  <a:schemeClr val="bg1"/>
                </a:solidFill>
              </a:rPr>
              <a:t>weather_service.py</a:t>
            </a:r>
            <a:r>
              <a:rPr lang="en-US" dirty="0">
                <a:solidFill>
                  <a:schemeClr val="bg1"/>
                </a:solidFill>
              </a:rPr>
              <a:t> - Colombia farm gets forecasts</a:t>
            </a:r>
          </a:p>
          <a:p>
            <a:pPr lvl="1"/>
            <a:r>
              <a:rPr lang="en-US" dirty="0">
                <a:solidFill>
                  <a:schemeClr val="bg1"/>
                </a:solidFill>
              </a:rPr>
              <a:t>  * </a:t>
            </a:r>
            <a:r>
              <a:rPr lang="en-US" dirty="0" err="1">
                <a:solidFill>
                  <a:schemeClr val="bg1"/>
                </a:solidFill>
              </a:rPr>
              <a:t>payment_service.py</a:t>
            </a:r>
            <a:r>
              <a:rPr lang="en-US" dirty="0">
                <a:solidFill>
                  <a:schemeClr val="bg1"/>
                </a:solidFill>
              </a:rPr>
              <a:t> - order fulfillment</a:t>
            </a:r>
          </a:p>
          <a:p>
            <a:endParaRPr lang="en-US" dirty="0">
              <a:solidFill>
                <a:schemeClr val="bg1"/>
              </a:solidFill>
            </a:endParaRPr>
          </a:p>
          <a:p>
            <a:r>
              <a:rPr lang="en-US" dirty="0">
                <a:solidFill>
                  <a:schemeClr val="bg1"/>
                </a:solidFill>
              </a:rPr>
              <a:t>Try it: clone, docker-compose up, running multi-agent auction</a:t>
            </a: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p:txBody>
      </p:sp>
      <p:sp>
        <p:nvSpPr>
          <p:cNvPr id="4" name="TextBox 3">
            <a:extLst>
              <a:ext uri="{FF2B5EF4-FFF2-40B4-BE49-F238E27FC236}">
                <a16:creationId xmlns:a16="http://schemas.microsoft.com/office/drawing/2014/main" id="{B54C5D2F-DD41-EA73-9C57-66DB1A7BFCD2}"/>
              </a:ext>
            </a:extLst>
          </p:cNvPr>
          <p:cNvSpPr txBox="1"/>
          <p:nvPr/>
        </p:nvSpPr>
        <p:spPr>
          <a:xfrm>
            <a:off x="6096000" y="4862425"/>
            <a:ext cx="5753749" cy="1107996"/>
          </a:xfrm>
          <a:prstGeom prst="rect">
            <a:avLst/>
          </a:prstGeom>
          <a:noFill/>
        </p:spPr>
        <p:txBody>
          <a:bodyPr wrap="square">
            <a:spAutoFit/>
          </a:bodyPr>
          <a:lstStyle/>
          <a:p>
            <a:pPr>
              <a:spcAft>
                <a:spcPts val="1000"/>
              </a:spcAft>
              <a:defRPr sz="2200"/>
            </a:pPr>
            <a:r>
              <a:rPr lang="en-US" dirty="0">
                <a:solidFill>
                  <a:schemeClr val="bg1"/>
                </a:solidFill>
              </a:rPr>
              <a:t>Walkthrough: 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=kCAe8gHqJ9g&amp;t=224s</a:t>
            </a:r>
          </a:p>
        </p:txBody>
      </p:sp>
      <p:pic>
        <p:nvPicPr>
          <p:cNvPr id="13" name="Picture 12" descr="A diagram of a company&#10;&#10;AI-generated content may be incorrect.">
            <a:extLst>
              <a:ext uri="{FF2B5EF4-FFF2-40B4-BE49-F238E27FC236}">
                <a16:creationId xmlns:a16="http://schemas.microsoft.com/office/drawing/2014/main" id="{BE3DA03A-A281-6037-37E1-0965A2DBD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45748"/>
            <a:ext cx="5772151" cy="4315554"/>
          </a:xfrm>
          <a:prstGeom prst="rect">
            <a:avLst/>
          </a:prstGeom>
        </p:spPr>
      </p:pic>
    </p:spTree>
    <p:extLst>
      <p:ext uri="{BB962C8B-B14F-4D97-AF65-F5344CB8AC3E}">
        <p14:creationId xmlns:p14="http://schemas.microsoft.com/office/powerpoint/2010/main" val="384060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DBE0C-934A-0F77-5DA0-D58023B03E9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4E3ECA8B-66C4-07B9-3948-9BD7126CDD7B}"/>
              </a:ext>
            </a:extLst>
          </p:cNvPr>
          <p:cNvSpPr>
            <a:spLocks noGrp="1"/>
          </p:cNvSpPr>
          <p:nvPr>
            <p:ph type="body" sz="quarter" idx="12"/>
          </p:nvPr>
        </p:nvSpPr>
        <p:spPr/>
        <p:txBody>
          <a:bodyPr/>
          <a:lstStyle/>
          <a:p>
            <a:r>
              <a:rPr lang="en-US" dirty="0"/>
              <a:t>The Year of MCP</a:t>
            </a:r>
          </a:p>
        </p:txBody>
      </p:sp>
      <p:sp>
        <p:nvSpPr>
          <p:cNvPr id="3" name="Title 2">
            <a:extLst>
              <a:ext uri="{FF2B5EF4-FFF2-40B4-BE49-F238E27FC236}">
                <a16:creationId xmlns:a16="http://schemas.microsoft.com/office/drawing/2014/main" id="{49919CC5-2F65-589E-5055-542D87A8E254}"/>
              </a:ext>
            </a:extLst>
          </p:cNvPr>
          <p:cNvSpPr>
            <a:spLocks noGrp="1"/>
          </p:cNvSpPr>
          <p:nvPr>
            <p:ph type="title"/>
          </p:nvPr>
        </p:nvSpPr>
        <p:spPr>
          <a:xfrm>
            <a:off x="323850" y="622300"/>
            <a:ext cx="5281613" cy="2181225"/>
          </a:xfrm>
        </p:spPr>
        <p:txBody>
          <a:bodyPr/>
          <a:lstStyle/>
          <a:p>
            <a:r>
              <a:rPr lang="en-US" dirty="0" err="1"/>
              <a:t>CoffeeAGNTCY</a:t>
            </a:r>
            <a:r>
              <a:rPr lang="en-US" dirty="0"/>
              <a:t> (</a:t>
            </a:r>
            <a:r>
              <a:rPr lang="en-US" dirty="0" err="1"/>
              <a:t>lungo</a:t>
            </a:r>
            <a:r>
              <a:rPr lang="en-US" dirty="0"/>
              <a:t>)</a:t>
            </a:r>
          </a:p>
        </p:txBody>
      </p:sp>
      <p:sp>
        <p:nvSpPr>
          <p:cNvPr id="11" name="TextBox 10">
            <a:extLst>
              <a:ext uri="{FF2B5EF4-FFF2-40B4-BE49-F238E27FC236}">
                <a16:creationId xmlns:a16="http://schemas.microsoft.com/office/drawing/2014/main" id="{8D067F42-7A37-A862-FE86-0F83C113E66C}"/>
              </a:ext>
            </a:extLst>
          </p:cNvPr>
          <p:cNvSpPr txBox="1"/>
          <p:nvPr/>
        </p:nvSpPr>
        <p:spPr>
          <a:xfrm>
            <a:off x="323850" y="1066800"/>
            <a:ext cx="5535774" cy="4401205"/>
          </a:xfrm>
          <a:prstGeom prst="rect">
            <a:avLst/>
          </a:prstGeom>
          <a:noFill/>
        </p:spPr>
        <p:txBody>
          <a:bodyPr wrap="square" lIns="0" tIns="0" rIns="0" bIns="0" rtlCol="0">
            <a:spAutoFit/>
          </a:bodyPr>
          <a:lstStyle/>
          <a:p>
            <a:endParaRPr lang="en-US" dirty="0">
              <a:solidFill>
                <a:schemeClr val="bg1"/>
              </a:solidFill>
            </a:endParaRPr>
          </a:p>
          <a:p>
            <a:r>
              <a:rPr lang="en-US" dirty="0">
                <a:solidFill>
                  <a:schemeClr val="bg1"/>
                </a:solidFill>
              </a:rPr>
              <a:t>How do agents communicate?</a:t>
            </a:r>
          </a:p>
          <a:p>
            <a:r>
              <a:rPr lang="en-US" dirty="0">
                <a:solidFill>
                  <a:schemeClr val="bg1"/>
                </a:solidFill>
              </a:rPr>
              <a:t>        *Agents are structured with </a:t>
            </a:r>
            <a:r>
              <a:rPr lang="en-US" dirty="0" err="1">
                <a:solidFill>
                  <a:schemeClr val="bg1"/>
                </a:solidFill>
              </a:rPr>
              <a:t>LangGraph</a:t>
            </a:r>
            <a:endParaRPr lang="en-US" dirty="0">
              <a:solidFill>
                <a:schemeClr val="bg1"/>
              </a:solidFill>
            </a:endParaRPr>
          </a:p>
          <a:p>
            <a:pPr lvl="1"/>
            <a:r>
              <a:rPr lang="en-US" dirty="0">
                <a:solidFill>
                  <a:schemeClr val="bg1"/>
                </a:solidFill>
              </a:rPr>
              <a:t>  * A2A (Agent-to-Agent) over SLIM transport</a:t>
            </a:r>
          </a:p>
          <a:p>
            <a:pPr lvl="1"/>
            <a:r>
              <a:rPr lang="en-US" dirty="0">
                <a:solidFill>
                  <a:schemeClr val="bg1"/>
                </a:solidFill>
              </a:rPr>
              <a:t>  * Pub/sub for broadcasts, request-response for direct calls</a:t>
            </a:r>
          </a:p>
          <a:p>
            <a:pPr lvl="1"/>
            <a:r>
              <a:rPr lang="en-US" dirty="0">
                <a:solidFill>
                  <a:schemeClr val="bg1"/>
                </a:solidFill>
              </a:rPr>
              <a:t>  * Colombia farm: A2A server AND MCP client</a:t>
            </a:r>
          </a:p>
          <a:p>
            <a:endParaRPr lang="en-US" dirty="0">
              <a:solidFill>
                <a:schemeClr val="bg1"/>
              </a:solidFill>
            </a:endParaRPr>
          </a:p>
          <a:p>
            <a:r>
              <a:rPr lang="en-US" dirty="0">
                <a:solidFill>
                  <a:schemeClr val="bg1"/>
                </a:solidFill>
              </a:rPr>
              <a:t>MCP Servers in the repo:</a:t>
            </a:r>
          </a:p>
          <a:p>
            <a:pPr lvl="1"/>
            <a:r>
              <a:rPr lang="en-US" dirty="0">
                <a:solidFill>
                  <a:schemeClr val="bg1"/>
                </a:solidFill>
              </a:rPr>
              <a:t>  * </a:t>
            </a:r>
            <a:r>
              <a:rPr lang="en-US" dirty="0" err="1">
                <a:solidFill>
                  <a:schemeClr val="bg1"/>
                </a:solidFill>
              </a:rPr>
              <a:t>weather_service.py</a:t>
            </a:r>
            <a:r>
              <a:rPr lang="en-US" dirty="0">
                <a:solidFill>
                  <a:schemeClr val="bg1"/>
                </a:solidFill>
              </a:rPr>
              <a:t> - Colombia farm gets forecasts</a:t>
            </a:r>
          </a:p>
          <a:p>
            <a:pPr lvl="1"/>
            <a:r>
              <a:rPr lang="en-US" dirty="0">
                <a:solidFill>
                  <a:schemeClr val="bg1"/>
                </a:solidFill>
              </a:rPr>
              <a:t>  * </a:t>
            </a:r>
            <a:r>
              <a:rPr lang="en-US" dirty="0" err="1">
                <a:solidFill>
                  <a:schemeClr val="bg1"/>
                </a:solidFill>
              </a:rPr>
              <a:t>payment_service.py</a:t>
            </a:r>
            <a:r>
              <a:rPr lang="en-US" dirty="0">
                <a:solidFill>
                  <a:schemeClr val="bg1"/>
                </a:solidFill>
              </a:rPr>
              <a:t> - order fulfillment</a:t>
            </a:r>
          </a:p>
          <a:p>
            <a:endParaRPr lang="en-US" dirty="0">
              <a:solidFill>
                <a:schemeClr val="bg1"/>
              </a:solidFill>
            </a:endParaRPr>
          </a:p>
          <a:p>
            <a:r>
              <a:rPr lang="en-US" dirty="0">
                <a:solidFill>
                  <a:schemeClr val="bg1"/>
                </a:solidFill>
              </a:rPr>
              <a:t>Try it: clone, docker-compose up, running multi-agent auction</a:t>
            </a: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p:txBody>
      </p:sp>
      <p:sp>
        <p:nvSpPr>
          <p:cNvPr id="4" name="TextBox 3">
            <a:extLst>
              <a:ext uri="{FF2B5EF4-FFF2-40B4-BE49-F238E27FC236}">
                <a16:creationId xmlns:a16="http://schemas.microsoft.com/office/drawing/2014/main" id="{1A359310-047C-904F-1C2A-B8B2E3250C36}"/>
              </a:ext>
            </a:extLst>
          </p:cNvPr>
          <p:cNvSpPr txBox="1"/>
          <p:nvPr/>
        </p:nvSpPr>
        <p:spPr>
          <a:xfrm>
            <a:off x="6096000" y="4862425"/>
            <a:ext cx="5753749" cy="1107996"/>
          </a:xfrm>
          <a:prstGeom prst="rect">
            <a:avLst/>
          </a:prstGeom>
          <a:noFill/>
        </p:spPr>
        <p:txBody>
          <a:bodyPr wrap="square">
            <a:spAutoFit/>
          </a:bodyPr>
          <a:lstStyle/>
          <a:p>
            <a:pPr>
              <a:spcAft>
                <a:spcPts val="1000"/>
              </a:spcAft>
              <a:defRPr sz="2200"/>
            </a:pPr>
            <a:r>
              <a:rPr lang="en-US" dirty="0">
                <a:solidFill>
                  <a:schemeClr val="bg1"/>
                </a:solidFill>
              </a:rPr>
              <a:t>Walkthrough: 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=kCAe8gHqJ9g&amp;t=224s</a:t>
            </a:r>
          </a:p>
        </p:txBody>
      </p:sp>
      <p:pic>
        <p:nvPicPr>
          <p:cNvPr id="7" name="Picture 6" descr="A screenshot of a computer&#10;&#10;AI-generated content may be incorrect.">
            <a:extLst>
              <a:ext uri="{FF2B5EF4-FFF2-40B4-BE49-F238E27FC236}">
                <a16:creationId xmlns:a16="http://schemas.microsoft.com/office/drawing/2014/main" id="{59772647-42CC-04D2-3A00-A9D09EDB8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43529"/>
            <a:ext cx="6014878" cy="3595707"/>
          </a:xfrm>
          <a:prstGeom prst="rect">
            <a:avLst/>
          </a:prstGeom>
        </p:spPr>
      </p:pic>
    </p:spTree>
    <p:extLst>
      <p:ext uri="{BB962C8B-B14F-4D97-AF65-F5344CB8AC3E}">
        <p14:creationId xmlns:p14="http://schemas.microsoft.com/office/powerpoint/2010/main" val="73625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112F9-3923-966F-D3D4-FCAF25CC2D5E}"/>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45BCE535-56C2-8E8F-25DD-2E87C3E9319F}"/>
              </a:ext>
            </a:extLst>
          </p:cNvPr>
          <p:cNvSpPr>
            <a:spLocks noGrp="1"/>
          </p:cNvSpPr>
          <p:nvPr>
            <p:ph type="body" sz="quarter" idx="12"/>
          </p:nvPr>
        </p:nvSpPr>
        <p:spPr/>
        <p:txBody>
          <a:bodyPr/>
          <a:lstStyle/>
          <a:p>
            <a:r>
              <a:rPr lang="en-US" dirty="0"/>
              <a:t>Lessons Learned</a:t>
            </a:r>
          </a:p>
        </p:txBody>
      </p:sp>
      <p:sp>
        <p:nvSpPr>
          <p:cNvPr id="3" name="Title 2">
            <a:extLst>
              <a:ext uri="{FF2B5EF4-FFF2-40B4-BE49-F238E27FC236}">
                <a16:creationId xmlns:a16="http://schemas.microsoft.com/office/drawing/2014/main" id="{23032ADF-1BDD-03A2-E7B2-BEFAE8F3555A}"/>
              </a:ext>
            </a:extLst>
          </p:cNvPr>
          <p:cNvSpPr>
            <a:spLocks noGrp="1"/>
          </p:cNvSpPr>
          <p:nvPr>
            <p:ph type="title"/>
          </p:nvPr>
        </p:nvSpPr>
        <p:spPr>
          <a:xfrm>
            <a:off x="323850" y="622300"/>
            <a:ext cx="8046427" cy="2181225"/>
          </a:xfrm>
        </p:spPr>
        <p:txBody>
          <a:bodyPr/>
          <a:lstStyle/>
          <a:p>
            <a:r>
              <a:rPr lang="en-US" dirty="0"/>
              <a:t>The Problem – Infrastructure Awareness</a:t>
            </a:r>
          </a:p>
        </p:txBody>
      </p:sp>
      <p:sp>
        <p:nvSpPr>
          <p:cNvPr id="10" name="TextBox 9">
            <a:extLst>
              <a:ext uri="{FF2B5EF4-FFF2-40B4-BE49-F238E27FC236}">
                <a16:creationId xmlns:a16="http://schemas.microsoft.com/office/drawing/2014/main" id="{1FDABCC7-C562-87E2-FDA5-6324CB088634}"/>
              </a:ext>
            </a:extLst>
          </p:cNvPr>
          <p:cNvSpPr txBox="1"/>
          <p:nvPr/>
        </p:nvSpPr>
        <p:spPr>
          <a:xfrm>
            <a:off x="6857595" y="3994859"/>
            <a:ext cx="3711681" cy="307777"/>
          </a:xfrm>
          <a:prstGeom prst="rect">
            <a:avLst/>
          </a:prstGeom>
          <a:noFill/>
        </p:spPr>
        <p:txBody>
          <a:bodyPr wrap="square" lIns="0" tIns="0" rIns="0" bIns="0" rtlCol="0">
            <a:spAutoFit/>
          </a:bodyPr>
          <a:lstStyle/>
          <a:p>
            <a:pPr algn="l" defTabSz="912276" rtl="0" eaLnBrk="1" fontAlgn="base" hangingPunct="1">
              <a:lnSpc>
                <a:spcPct val="100000"/>
              </a:lnSpc>
              <a:spcBef>
                <a:spcPts val="0"/>
              </a:spcBef>
              <a:spcAft>
                <a:spcPts val="1000"/>
              </a:spcAft>
              <a:buClr>
                <a:schemeClr val="bg1"/>
              </a:buClr>
              <a:buSzPct val="100000"/>
            </a:pPr>
            <a:r>
              <a:rPr lang="en-US" sz="2000" b="1" dirty="0">
                <a:solidFill>
                  <a:schemeClr val="bg1"/>
                </a:solidFill>
                <a:ea typeface="ＭＳ Ｐゴシック" charset="0"/>
              </a:rPr>
              <a:t>Goal:</a:t>
            </a:r>
            <a:endParaRPr lang="en-US" sz="2000" b="1" kern="1200" dirty="0">
              <a:solidFill>
                <a:schemeClr val="bg1"/>
              </a:solidFill>
              <a:ea typeface="ＭＳ Ｐゴシック" charset="0"/>
            </a:endParaRPr>
          </a:p>
        </p:txBody>
      </p:sp>
      <p:sp>
        <p:nvSpPr>
          <p:cNvPr id="11" name="TextBox 10">
            <a:extLst>
              <a:ext uri="{FF2B5EF4-FFF2-40B4-BE49-F238E27FC236}">
                <a16:creationId xmlns:a16="http://schemas.microsoft.com/office/drawing/2014/main" id="{C3D3D8A4-9ACB-1590-2A1C-CC2E77D87D33}"/>
              </a:ext>
            </a:extLst>
          </p:cNvPr>
          <p:cNvSpPr txBox="1"/>
          <p:nvPr/>
        </p:nvSpPr>
        <p:spPr>
          <a:xfrm>
            <a:off x="6857596" y="4419951"/>
            <a:ext cx="4883150" cy="1908215"/>
          </a:xfrm>
          <a:prstGeom prst="rect">
            <a:avLst/>
          </a:prstGeom>
          <a:noFill/>
        </p:spPr>
        <p:txBody>
          <a:bodyPr wrap="square" lIns="0" tIns="0" rIns="0" bIns="0" rtlCol="0">
            <a:spAutoFit/>
          </a:bodyPr>
          <a:lstStyle/>
          <a:p>
            <a:r>
              <a:rPr lang="en-US" dirty="0">
                <a:solidFill>
                  <a:schemeClr val="bg1"/>
                </a:solidFill>
              </a:rPr>
              <a:t>-Agents visibility into the infrastructure they run on </a:t>
            </a:r>
          </a:p>
          <a:p>
            <a:r>
              <a:rPr lang="en-US" dirty="0">
                <a:solidFill>
                  <a:schemeClr val="bg1"/>
                </a:solidFill>
              </a:rPr>
              <a:t>-Auction Supervisor: "Order failed. I don't know why. Retry? Give up? " </a:t>
            </a:r>
          </a:p>
          <a:p>
            <a:endParaRPr lang="en-US" dirty="0">
              <a:solidFill>
                <a:schemeClr val="bg1"/>
              </a:solidFill>
            </a:endParaRPr>
          </a:p>
          <a:p>
            <a:endParaRPr lang="en-US" dirty="0">
              <a:solidFill>
                <a:schemeClr val="bg1"/>
              </a:solidFill>
            </a:endParaRPr>
          </a:p>
          <a:p>
            <a:pPr algn="l" defTabSz="912276" rtl="0" eaLnBrk="1" fontAlgn="base" hangingPunct="1">
              <a:lnSpc>
                <a:spcPct val="100000"/>
              </a:lnSpc>
              <a:spcBef>
                <a:spcPts val="0"/>
              </a:spcBef>
              <a:spcAft>
                <a:spcPts val="1000"/>
              </a:spcAft>
              <a:buClr>
                <a:schemeClr val="bg1"/>
              </a:buClr>
              <a:buSzPct val="100000"/>
            </a:pPr>
            <a:endParaRPr lang="en-US" sz="1600" kern="1200" dirty="0">
              <a:solidFill>
                <a:schemeClr val="bg1"/>
              </a:solidFill>
              <a:latin typeface="+mn-lt"/>
              <a:ea typeface="ＭＳ Ｐゴシック" charset="0"/>
            </a:endParaRPr>
          </a:p>
        </p:txBody>
      </p:sp>
      <p:sp>
        <p:nvSpPr>
          <p:cNvPr id="9" name="TextBox 8">
            <a:extLst>
              <a:ext uri="{FF2B5EF4-FFF2-40B4-BE49-F238E27FC236}">
                <a16:creationId xmlns:a16="http://schemas.microsoft.com/office/drawing/2014/main" id="{04B07D28-82D1-80D2-5EC6-74355FBB807A}"/>
              </a:ext>
            </a:extLst>
          </p:cNvPr>
          <p:cNvSpPr txBox="1"/>
          <p:nvPr/>
        </p:nvSpPr>
        <p:spPr>
          <a:xfrm>
            <a:off x="6795295" y="1712912"/>
            <a:ext cx="2741481" cy="307777"/>
          </a:xfrm>
          <a:prstGeom prst="rect">
            <a:avLst/>
          </a:prstGeom>
          <a:noFill/>
        </p:spPr>
        <p:txBody>
          <a:bodyPr wrap="square" lIns="0" tIns="0" rIns="0" bIns="0" rtlCol="0">
            <a:spAutoFit/>
          </a:bodyPr>
          <a:lstStyle/>
          <a:p>
            <a:pPr algn="l" defTabSz="912276" rtl="0" eaLnBrk="1" fontAlgn="base" hangingPunct="1">
              <a:lnSpc>
                <a:spcPct val="100000"/>
              </a:lnSpc>
              <a:spcBef>
                <a:spcPts val="0"/>
              </a:spcBef>
              <a:spcAft>
                <a:spcPts val="1000"/>
              </a:spcAft>
              <a:buClr>
                <a:schemeClr val="bg1"/>
              </a:buClr>
              <a:buSzPct val="100000"/>
            </a:pPr>
            <a:r>
              <a:rPr lang="en-US" sz="2000" b="1" dirty="0">
                <a:solidFill>
                  <a:schemeClr val="bg1"/>
                </a:solidFill>
                <a:ea typeface="ＭＳ Ｐゴシック" charset="0"/>
              </a:rPr>
              <a:t>Issues:</a:t>
            </a:r>
            <a:endParaRPr lang="en-US" sz="2000" b="1" kern="1200" dirty="0">
              <a:solidFill>
                <a:schemeClr val="bg1"/>
              </a:solidFill>
              <a:ea typeface="ＭＳ Ｐゴシック" charset="0"/>
            </a:endParaRPr>
          </a:p>
        </p:txBody>
      </p:sp>
      <p:sp>
        <p:nvSpPr>
          <p:cNvPr id="12" name="TextBox 11">
            <a:extLst>
              <a:ext uri="{FF2B5EF4-FFF2-40B4-BE49-F238E27FC236}">
                <a16:creationId xmlns:a16="http://schemas.microsoft.com/office/drawing/2014/main" id="{4B86107A-BEC1-E75D-5CE9-205743F6DDAE}"/>
              </a:ext>
            </a:extLst>
          </p:cNvPr>
          <p:cNvSpPr txBox="1"/>
          <p:nvPr/>
        </p:nvSpPr>
        <p:spPr>
          <a:xfrm>
            <a:off x="6795295" y="2140468"/>
            <a:ext cx="4883150" cy="1846659"/>
          </a:xfrm>
          <a:prstGeom prst="rect">
            <a:avLst/>
          </a:prstGeom>
          <a:noFill/>
        </p:spPr>
        <p:txBody>
          <a:bodyPr wrap="square" lIns="0" tIns="0" rIns="0" bIns="0" rtlCol="0">
            <a:spAutoFit/>
          </a:bodyPr>
          <a:lstStyle/>
          <a:p>
            <a:r>
              <a:rPr lang="en-US" dirty="0">
                <a:solidFill>
                  <a:schemeClr val="bg1"/>
                </a:solidFill>
              </a:rPr>
              <a:t>-  Context window fills up fast </a:t>
            </a:r>
          </a:p>
          <a:p>
            <a:pPr marL="285750" indent="-285750">
              <a:buFontTx/>
              <a:buChar char="-"/>
            </a:pPr>
            <a:r>
              <a:rPr lang="en-US" dirty="0">
                <a:solidFill>
                  <a:schemeClr val="bg1"/>
                </a:solidFill>
              </a:rPr>
              <a:t>LLM does reasoning traversal causing token bloat </a:t>
            </a:r>
          </a:p>
          <a:p>
            <a:pPr marL="285750" indent="-285750">
              <a:buFontTx/>
              <a:buChar char="-"/>
            </a:pPr>
            <a:r>
              <a:rPr lang="en-US" dirty="0">
                <a:solidFill>
                  <a:schemeClr val="bg1"/>
                </a:solidFill>
              </a:rPr>
              <a:t>Every query re-sends the whole topology</a:t>
            </a:r>
          </a:p>
          <a:p>
            <a:endParaRPr lang="en-US" sz="1600" kern="1200" dirty="0">
              <a:solidFill>
                <a:schemeClr val="bg1"/>
              </a:solidFill>
              <a:latin typeface="+mn-lt"/>
              <a:ea typeface="ＭＳ Ｐゴシック" charset="0"/>
            </a:endParaRPr>
          </a:p>
          <a:p>
            <a:endParaRPr lang="en-US" sz="1600" dirty="0">
              <a:solidFill>
                <a:schemeClr val="bg1"/>
              </a:solidFill>
              <a:ea typeface="ＭＳ Ｐゴシック" charset="0"/>
            </a:endParaRPr>
          </a:p>
          <a:p>
            <a:endParaRPr lang="en-US" sz="1600" kern="1200" dirty="0">
              <a:solidFill>
                <a:schemeClr val="bg1"/>
              </a:solidFill>
              <a:latin typeface="+mn-lt"/>
              <a:ea typeface="ＭＳ Ｐゴシック" charset="0"/>
            </a:endParaRPr>
          </a:p>
        </p:txBody>
      </p:sp>
      <p:pic>
        <p:nvPicPr>
          <p:cNvPr id="13" name="Picture 12" descr="A black screen with white text&#10;&#10;AI-generated content may be incorrect.">
            <a:extLst>
              <a:ext uri="{FF2B5EF4-FFF2-40B4-BE49-F238E27FC236}">
                <a16:creationId xmlns:a16="http://schemas.microsoft.com/office/drawing/2014/main" id="{6DEFB117-C32E-F9D9-4A01-7751592D4D6E}"/>
              </a:ext>
            </a:extLst>
          </p:cNvPr>
          <p:cNvPicPr>
            <a:picLocks noChangeAspect="1"/>
          </p:cNvPicPr>
          <p:nvPr/>
        </p:nvPicPr>
        <p:blipFill>
          <a:blip r:embed="rId3"/>
          <a:stretch>
            <a:fillRect/>
          </a:stretch>
        </p:blipFill>
        <p:spPr>
          <a:xfrm>
            <a:off x="1429814" y="1712912"/>
            <a:ext cx="3966893" cy="4291668"/>
          </a:xfrm>
          <a:prstGeom prst="rect">
            <a:avLst/>
          </a:prstGeom>
        </p:spPr>
      </p:pic>
    </p:spTree>
    <p:extLst>
      <p:ext uri="{BB962C8B-B14F-4D97-AF65-F5344CB8AC3E}">
        <p14:creationId xmlns:p14="http://schemas.microsoft.com/office/powerpoint/2010/main" val="387782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6C446-458F-6F4D-9181-F086C1DEDEF6}"/>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12BB583-6485-227F-F8A4-7FA1FE6945FB}"/>
              </a:ext>
            </a:extLst>
          </p:cNvPr>
          <p:cNvSpPr>
            <a:spLocks noGrp="1"/>
          </p:cNvSpPr>
          <p:nvPr>
            <p:ph type="body" sz="quarter" idx="12"/>
          </p:nvPr>
        </p:nvSpPr>
        <p:spPr/>
        <p:txBody>
          <a:bodyPr/>
          <a:lstStyle/>
          <a:p>
            <a:r>
              <a:rPr lang="en-US" dirty="0"/>
              <a:t>Lessons Learned</a:t>
            </a:r>
          </a:p>
        </p:txBody>
      </p:sp>
      <p:sp>
        <p:nvSpPr>
          <p:cNvPr id="3" name="Title 2">
            <a:extLst>
              <a:ext uri="{FF2B5EF4-FFF2-40B4-BE49-F238E27FC236}">
                <a16:creationId xmlns:a16="http://schemas.microsoft.com/office/drawing/2014/main" id="{89A45191-09A8-8DBE-8E06-3DC4F9C9826A}"/>
              </a:ext>
            </a:extLst>
          </p:cNvPr>
          <p:cNvSpPr>
            <a:spLocks noGrp="1"/>
          </p:cNvSpPr>
          <p:nvPr>
            <p:ph type="title"/>
          </p:nvPr>
        </p:nvSpPr>
        <p:spPr>
          <a:xfrm>
            <a:off x="323850" y="622300"/>
            <a:ext cx="6912973" cy="2181225"/>
          </a:xfrm>
        </p:spPr>
        <p:txBody>
          <a:bodyPr/>
          <a:lstStyle/>
          <a:p>
            <a:r>
              <a:rPr lang="en-US" dirty="0"/>
              <a:t>Attempt #1 – MCP Raw Data</a:t>
            </a:r>
          </a:p>
        </p:txBody>
      </p:sp>
      <p:pic>
        <p:nvPicPr>
          <p:cNvPr id="6148" name="Picture 4" descr="enter image description here">
            <a:extLst>
              <a:ext uri="{FF2B5EF4-FFF2-40B4-BE49-F238E27FC236}">
                <a16:creationId xmlns:a16="http://schemas.microsoft.com/office/drawing/2014/main" id="{0293C553-9468-3637-ED88-CA97F97C8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7998"/>
            <a:ext cx="12192000" cy="16906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FE7F64-A809-813B-B79C-224F0F32A4DA}"/>
              </a:ext>
            </a:extLst>
          </p:cNvPr>
          <p:cNvSpPr txBox="1"/>
          <p:nvPr/>
        </p:nvSpPr>
        <p:spPr>
          <a:xfrm>
            <a:off x="3209925" y="3429000"/>
            <a:ext cx="6102220" cy="2062103"/>
          </a:xfrm>
          <a:prstGeom prst="rect">
            <a:avLst/>
          </a:prstGeom>
          <a:noFill/>
        </p:spPr>
        <p:txBody>
          <a:bodyPr wrap="square">
            <a:spAutoFit/>
          </a:bodyPr>
          <a:lstStyle/>
          <a:p>
            <a:pPr>
              <a:defRPr sz="1300"/>
            </a:pPr>
            <a:r>
              <a:rPr lang="en-US" sz="1600" b="1" dirty="0">
                <a:solidFill>
                  <a:schemeClr val="bg1"/>
                </a:solidFill>
              </a:rPr>
              <a:t> Supervisor: </a:t>
            </a:r>
            <a:r>
              <a:rPr lang="en-US" sz="1600" dirty="0">
                <a:solidFill>
                  <a:schemeClr val="bg1"/>
                </a:solidFill>
              </a:rPr>
              <a:t>"What's upstream of the payment database?"</a:t>
            </a:r>
          </a:p>
          <a:p>
            <a:pPr>
              <a:defRPr sz="1300"/>
            </a:pPr>
            <a:endParaRPr lang="en-US" sz="1600" dirty="0">
              <a:solidFill>
                <a:schemeClr val="bg1"/>
              </a:solidFill>
            </a:endParaRPr>
          </a:p>
          <a:p>
            <a:pPr>
              <a:defRPr sz="1300"/>
            </a:pPr>
            <a:r>
              <a:rPr lang="en-US" sz="1600" dirty="0">
                <a:solidFill>
                  <a:schemeClr val="bg1"/>
                </a:solidFill>
              </a:rPr>
              <a:t>    </a:t>
            </a:r>
            <a:r>
              <a:rPr lang="en-US" sz="1600" b="1" dirty="0">
                <a:solidFill>
                  <a:schemeClr val="bg1"/>
                </a:solidFill>
              </a:rPr>
              <a:t>MCP Server</a:t>
            </a:r>
            <a:r>
              <a:rPr lang="en-US" sz="1600" dirty="0">
                <a:solidFill>
                  <a:schemeClr val="bg1"/>
                </a:solidFill>
              </a:rPr>
              <a:t>: *queries API, returns everything*</a:t>
            </a:r>
          </a:p>
          <a:p>
            <a:pPr>
              <a:defRPr sz="1300"/>
            </a:pPr>
            <a:r>
              <a:rPr lang="en-US" sz="1600" dirty="0">
                <a:solidFill>
                  <a:schemeClr val="bg1"/>
                </a:solidFill>
              </a:rPr>
              <a:t>      → { "devices": [...50 devices...], "links": [...200 links...] }</a:t>
            </a:r>
          </a:p>
          <a:p>
            <a:pPr>
              <a:defRPr sz="1300"/>
            </a:pPr>
            <a:endParaRPr lang="en-US" sz="1600" dirty="0">
              <a:solidFill>
                <a:schemeClr val="bg1"/>
              </a:solidFill>
            </a:endParaRPr>
          </a:p>
          <a:p>
            <a:pPr>
              <a:defRPr sz="1300"/>
            </a:pPr>
            <a:r>
              <a:rPr lang="en-US" sz="1600" dirty="0">
                <a:solidFill>
                  <a:schemeClr val="bg1"/>
                </a:solidFill>
              </a:rPr>
              <a:t>   </a:t>
            </a:r>
            <a:r>
              <a:rPr lang="en-US" sz="1600" b="1" dirty="0">
                <a:solidFill>
                  <a:schemeClr val="bg1"/>
                </a:solidFill>
              </a:rPr>
              <a:t> LLM</a:t>
            </a:r>
            <a:r>
              <a:rPr lang="en-US" sz="1600" dirty="0">
                <a:solidFill>
                  <a:schemeClr val="bg1"/>
                </a:solidFill>
              </a:rPr>
              <a:t>: *parses JSON from API, tries to trace paths in context*</a:t>
            </a:r>
          </a:p>
          <a:p>
            <a:pPr>
              <a:defRPr sz="1300"/>
            </a:pPr>
            <a:r>
              <a:rPr lang="en-US" sz="1600" dirty="0"/>
              <a:t>      → </a:t>
            </a:r>
            <a:r>
              <a:rPr lang="en-US" sz="1600" dirty="0">
                <a:solidFill>
                  <a:schemeClr val="bg1"/>
                </a:solidFill>
              </a:rPr>
              <a:t>~50K tokens, might miss connections, hallucinate</a:t>
            </a:r>
          </a:p>
        </p:txBody>
      </p:sp>
    </p:spTree>
    <p:extLst>
      <p:ext uri="{BB962C8B-B14F-4D97-AF65-F5344CB8AC3E}">
        <p14:creationId xmlns:p14="http://schemas.microsoft.com/office/powerpoint/2010/main" val="324945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sco Dark 05-12-2025">
  <a:themeElements>
    <a:clrScheme name="Cisco Dark 4-16-2025">
      <a:dk1>
        <a:srgbClr val="FFFFFF"/>
      </a:dk1>
      <a:lt1>
        <a:srgbClr val="07182D"/>
      </a:lt1>
      <a:dk2>
        <a:srgbClr val="B4B9C0"/>
      </a:dk2>
      <a:lt2>
        <a:srgbClr val="525E6C"/>
      </a:lt2>
      <a:accent1>
        <a:srgbClr val="02C8FF"/>
      </a:accent1>
      <a:accent2>
        <a:srgbClr val="0A60FF"/>
      </a:accent2>
      <a:accent3>
        <a:srgbClr val="FF007F"/>
      </a:accent3>
      <a:accent4>
        <a:srgbClr val="FF9000"/>
      </a:accent4>
      <a:accent5>
        <a:srgbClr val="D6D6D6"/>
      </a:accent5>
      <a:accent6>
        <a:srgbClr val="6B6B6B"/>
      </a:accent6>
      <a:hlink>
        <a:srgbClr val="FFFFFF"/>
      </a:hlink>
      <a:folHlink>
        <a:srgbClr val="C0C0C0"/>
      </a:folHlink>
    </a:clrScheme>
    <a:fontScheme name="Cisco PowerPoint 02-26-2025">
      <a:majorFont>
        <a:latin typeface="CiscoSansTT Medium"/>
        <a:ea typeface=""/>
        <a:cs typeface=""/>
      </a:majorFont>
      <a:minorFont>
        <a:latin typeface="CiscoSansT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5875">
          <a:solidFill>
            <a:schemeClr val="bg2"/>
          </a:solidFill>
        </a:ln>
        <a:effectLst/>
      </a:spPr>
      <a:bodyPr lIns="182880" tIns="182880" rIns="182880" bIns="182880" rtlCol="0" anchor="ctr"/>
      <a:lstStyle>
        <a:defPPr algn="ctr">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defTabSz="912276" rtl="0" eaLnBrk="1" fontAlgn="base" hangingPunct="1">
          <a:lnSpc>
            <a:spcPct val="100000"/>
          </a:lnSpc>
          <a:spcBef>
            <a:spcPts val="0"/>
          </a:spcBef>
          <a:spcAft>
            <a:spcPts val="1000"/>
          </a:spcAft>
          <a:buClr>
            <a:schemeClr val="bg1"/>
          </a:buClr>
          <a:buSzPct val="100000"/>
          <a:defRPr sz="1600" kern="1200" dirty="0" err="1" smtClean="0">
            <a:solidFill>
              <a:schemeClr val="bg1"/>
            </a:solidFill>
            <a:latin typeface="+mn-lt"/>
            <a:ea typeface="ＭＳ Ｐゴシック" charset="0"/>
          </a:defRPr>
        </a:defPPr>
      </a:lstStyle>
    </a:txDef>
  </a:objectDefaults>
  <a:extraClrSchemeLst/>
  <a:extLst>
    <a:ext uri="{05A4C25C-085E-4340-85A3-A5531E510DB2}">
      <thm15:themeFamily xmlns:thm15="http://schemas.microsoft.com/office/thememl/2012/main" name="Cisco_PowerPoint_Template_DARK_05-12-2025.pptx" id="{B5CD15A8-F3D9-453F-8655-939EEB2411D6}" vid="{73D3AE95-1A6A-440D-9A7A-62C19D683A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isco PowerPoint 02-26-2025">
      <a:majorFont>
        <a:latin typeface="CiscoSansTT Medium"/>
        <a:ea typeface=""/>
        <a:cs typeface=""/>
      </a:majorFont>
      <a:minorFont>
        <a:latin typeface="CiscoSansT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C60D967E7E4E468F8E77D5EFBE9D35" ma:contentTypeVersion="4" ma:contentTypeDescription="Create a new document." ma:contentTypeScope="" ma:versionID="9b14ea8ec98ccbb5511658db2d6c416c">
  <xsd:schema xmlns:xsd="http://www.w3.org/2001/XMLSchema" xmlns:xs="http://www.w3.org/2001/XMLSchema" xmlns:p="http://schemas.microsoft.com/office/2006/metadata/properties" xmlns:ns2="1acc131a-528c-4fcd-b881-62a2db5af9e6" targetNamespace="http://schemas.microsoft.com/office/2006/metadata/properties" ma:root="true" ma:fieldsID="003069ad2547fa00a236fde7bbac5986" ns2:_="">
    <xsd:import namespace="1acc131a-528c-4fcd-b881-62a2db5af9e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cc131a-528c-4fcd-b881-62a2db5af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252801-7D9E-4118-81D9-2250A35A05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cc131a-528c-4fcd-b881-62a2db5af9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469DF5-524A-4FA2-9385-E891194F650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22B4E8D-47A3-41DE-BFAA-7473F7EF7235}">
  <ds:schemaRefs>
    <ds:schemaRef ds:uri="http://schemas.microsoft.com/sharepoint/v3/contenttype/forms"/>
  </ds:schemaRefs>
</ds:datastoreItem>
</file>

<file path=docMetadata/LabelInfo.xml><?xml version="1.0" encoding="utf-8"?>
<clbl:labelList xmlns:clbl="http://schemas.microsoft.com/office/2020/mipLabelMetadata">
  <clbl:label id="{c8f49a32-fde3-48a5-9266-b5b0972a22dc}" enabled="1" method="Standard" siteId="{5ae1af62-9505-4097-a69a-c1553ef7840e}" contentBits="2" removed="0"/>
</clbl:labelList>
</file>

<file path=docProps/app.xml><?xml version="1.0" encoding="utf-8"?>
<Properties xmlns="http://schemas.openxmlformats.org/officeDocument/2006/extended-properties" xmlns:vt="http://schemas.openxmlformats.org/officeDocument/2006/docPropsVTypes">
  <Template>Cisco Dark 05-12-2025</Template>
  <TotalTime>30662</TotalTime>
  <Words>2262</Words>
  <Application>Microsoft Macintosh PowerPoint</Application>
  <PresentationFormat>Widescreen</PresentationFormat>
  <Paragraphs>348</Paragraphs>
  <Slides>27</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Courier New</vt:lpstr>
      <vt:lpstr>CiscoSansTT</vt:lpstr>
      <vt:lpstr>CiscoSansTT Medium</vt:lpstr>
      <vt:lpstr>Arial</vt:lpstr>
      <vt:lpstr>Calibri</vt:lpstr>
      <vt:lpstr>ＭＳ Ｐゴシック</vt:lpstr>
      <vt:lpstr>Cisco Dark 05-12-2025</vt:lpstr>
      <vt:lpstr>Beyond MCP Servers: Why Network Automation Agents Need Knowledge Graphs</vt:lpstr>
      <vt:lpstr>About Me</vt:lpstr>
      <vt:lpstr>Agenda</vt:lpstr>
      <vt:lpstr>The Year of MCP - 2025  </vt:lpstr>
      <vt:lpstr>The Year of  </vt:lpstr>
      <vt:lpstr>CoffeeAGNTCY (lungo)</vt:lpstr>
      <vt:lpstr>CoffeeAGNTCY (lungo)</vt:lpstr>
      <vt:lpstr>The Problem – Infrastructure Awareness</vt:lpstr>
      <vt:lpstr>Attempt #1 – MCP Raw Data</vt:lpstr>
      <vt:lpstr>Attempt #2 Knowledge Graph Extraction</vt:lpstr>
      <vt:lpstr>Attempt #2 Procedure</vt:lpstr>
      <vt:lpstr>Attempt #2 Results</vt:lpstr>
      <vt:lpstr>Attempt #2 Knowledge Graph Extraction</vt:lpstr>
      <vt:lpstr>Attempt #3 – Graph + MCP Server</vt:lpstr>
      <vt:lpstr>Adding Graphs to MCP Servers</vt:lpstr>
      <vt:lpstr>Proposed Stack </vt:lpstr>
      <vt:lpstr>What I Built For This Topology Demo  </vt:lpstr>
      <vt:lpstr>New Capability - Impact Analysis</vt:lpstr>
      <vt:lpstr>Try it Yourself</vt:lpstr>
      <vt:lpstr>What about Routing Dependencies? </vt:lpstr>
      <vt:lpstr>What about Policy Dependencies? </vt:lpstr>
      <vt:lpstr>Growth Opportunities </vt:lpstr>
      <vt:lpstr>Growth Opportunities – more on AGNTCY </vt:lpstr>
      <vt:lpstr>Getting Started </vt:lpstr>
      <vt:lpstr>Thank you</vt:lpstr>
      <vt:lpstr>Cisco</vt:lpstr>
      <vt:lpstr>Resources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Shereen Bellamy (shbellam)</dc:creator>
  <cp:keywords/>
  <dc:description/>
  <cp:lastModifiedBy>Shereen Bellamy (shbellam)</cp:lastModifiedBy>
  <cp:revision>9</cp:revision>
  <dcterms:created xsi:type="dcterms:W3CDTF">2026-01-05T16:24:03Z</dcterms:created>
  <dcterms:modified xsi:type="dcterms:W3CDTF">2026-01-31T10:29:00Z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8f49a32-fde3-48a5-9266-b5b0972a22dc_Enabled">
    <vt:lpwstr>true</vt:lpwstr>
  </property>
  <property fmtid="{D5CDD505-2E9C-101B-9397-08002B2CF9AE}" pid="3" name="MSIP_Label_c8f49a32-fde3-48a5-9266-b5b0972a22dc_SetDate">
    <vt:lpwstr>2025-05-12T20:17:12Z</vt:lpwstr>
  </property>
  <property fmtid="{D5CDD505-2E9C-101B-9397-08002B2CF9AE}" pid="4" name="MSIP_Label_c8f49a32-fde3-48a5-9266-b5b0972a22dc_Method">
    <vt:lpwstr>Standard</vt:lpwstr>
  </property>
  <property fmtid="{D5CDD505-2E9C-101B-9397-08002B2CF9AE}" pid="5" name="MSIP_Label_c8f49a32-fde3-48a5-9266-b5b0972a22dc_Name">
    <vt:lpwstr>Cisco Confidential</vt:lpwstr>
  </property>
  <property fmtid="{D5CDD505-2E9C-101B-9397-08002B2CF9AE}" pid="6" name="MSIP_Label_c8f49a32-fde3-48a5-9266-b5b0972a22dc_SiteId">
    <vt:lpwstr>5ae1af62-9505-4097-a69a-c1553ef7840e</vt:lpwstr>
  </property>
  <property fmtid="{D5CDD505-2E9C-101B-9397-08002B2CF9AE}" pid="7" name="MSIP_Label_c8f49a32-fde3-48a5-9266-b5b0972a22dc_ActionId">
    <vt:lpwstr>c210d706-0385-476d-97fe-10f81f1423ea</vt:lpwstr>
  </property>
  <property fmtid="{D5CDD505-2E9C-101B-9397-08002B2CF9AE}" pid="8" name="MSIP_Label_c8f49a32-fde3-48a5-9266-b5b0972a22dc_ContentBits">
    <vt:lpwstr>2</vt:lpwstr>
  </property>
  <property fmtid="{D5CDD505-2E9C-101B-9397-08002B2CF9AE}" pid="9" name="MSIP_Label_c8f49a32-fde3-48a5-9266-b5b0972a22dc_Tag">
    <vt:lpwstr>10, 3, 0, 1</vt:lpwstr>
  </property>
  <property fmtid="{D5CDD505-2E9C-101B-9397-08002B2CF9AE}" pid="10" name="ClassificationContentMarkingFooterLocations">
    <vt:lpwstr>Cisco Dark 05-12-2025:8</vt:lpwstr>
  </property>
  <property fmtid="{D5CDD505-2E9C-101B-9397-08002B2CF9AE}" pid="11" name="ClassificationContentMarkingFooterText">
    <vt:lpwstr>Cisco Confidential</vt:lpwstr>
  </property>
  <property fmtid="{D5CDD505-2E9C-101B-9397-08002B2CF9AE}" pid="12" name="ContentTypeId">
    <vt:lpwstr>0x01010062C60D967E7E4E468F8E77D5EFBE9D35</vt:lpwstr>
  </property>
</Properties>
</file>